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4"/>
  </p:sldMasterIdLst>
  <p:notesMasterIdLst>
    <p:notesMasterId r:id="rId36"/>
  </p:notesMasterIdLst>
  <p:handoutMasterIdLst>
    <p:handoutMasterId r:id="rId37"/>
  </p:handoutMasterIdLst>
  <p:sldIdLst>
    <p:sldId id="256" r:id="rId5"/>
    <p:sldId id="310" r:id="rId6"/>
    <p:sldId id="615" r:id="rId7"/>
    <p:sldId id="616" r:id="rId8"/>
    <p:sldId id="617" r:id="rId9"/>
    <p:sldId id="618" r:id="rId10"/>
    <p:sldId id="619" r:id="rId11"/>
    <p:sldId id="620" r:id="rId12"/>
    <p:sldId id="621" r:id="rId13"/>
    <p:sldId id="316" r:id="rId14"/>
    <p:sldId id="622" r:id="rId15"/>
    <p:sldId id="306" r:id="rId16"/>
    <p:sldId id="623" r:id="rId17"/>
    <p:sldId id="624" r:id="rId18"/>
    <p:sldId id="625" r:id="rId19"/>
    <p:sldId id="626" r:id="rId20"/>
    <p:sldId id="627" r:id="rId21"/>
    <p:sldId id="628" r:id="rId22"/>
    <p:sldId id="629" r:id="rId23"/>
    <p:sldId id="630" r:id="rId24"/>
    <p:sldId id="631" r:id="rId25"/>
    <p:sldId id="632" r:id="rId26"/>
    <p:sldId id="633" r:id="rId27"/>
    <p:sldId id="634" r:id="rId28"/>
    <p:sldId id="635" r:id="rId29"/>
    <p:sldId id="636" r:id="rId30"/>
    <p:sldId id="637" r:id="rId31"/>
    <p:sldId id="638" r:id="rId32"/>
    <p:sldId id="639" r:id="rId33"/>
    <p:sldId id="640" r:id="rId34"/>
    <p:sldId id="641" r:id="rId3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n-ea"/>
        <a:cs typeface="+mn-cs"/>
      </a:defRPr>
    </a:lvl1pPr>
    <a:lvl2pPr marL="457200" algn="l" defTabSz="457200" rtl="0" fontAlgn="base">
      <a:spcBef>
        <a:spcPct val="0"/>
      </a:spcBef>
      <a:spcAft>
        <a:spcPct val="0"/>
      </a:spcAft>
      <a:defRPr kern="1200">
        <a:solidFill>
          <a:schemeClr val="tx1"/>
        </a:solidFill>
        <a:latin typeface="Calibri" pitchFamily="34" charset="0"/>
        <a:ea typeface="+mn-ea"/>
        <a:cs typeface="+mn-cs"/>
      </a:defRPr>
    </a:lvl2pPr>
    <a:lvl3pPr marL="914400" algn="l" defTabSz="457200" rtl="0" fontAlgn="base">
      <a:spcBef>
        <a:spcPct val="0"/>
      </a:spcBef>
      <a:spcAft>
        <a:spcPct val="0"/>
      </a:spcAft>
      <a:defRPr kern="1200">
        <a:solidFill>
          <a:schemeClr val="tx1"/>
        </a:solidFill>
        <a:latin typeface="Calibri" pitchFamily="34" charset="0"/>
        <a:ea typeface="+mn-ea"/>
        <a:cs typeface="+mn-cs"/>
      </a:defRPr>
    </a:lvl3pPr>
    <a:lvl4pPr marL="1371600" algn="l" defTabSz="457200" rtl="0" fontAlgn="base">
      <a:spcBef>
        <a:spcPct val="0"/>
      </a:spcBef>
      <a:spcAft>
        <a:spcPct val="0"/>
      </a:spcAft>
      <a:defRPr kern="1200">
        <a:solidFill>
          <a:schemeClr val="tx1"/>
        </a:solidFill>
        <a:latin typeface="Calibri" pitchFamily="34" charset="0"/>
        <a:ea typeface="+mn-ea"/>
        <a:cs typeface="+mn-cs"/>
      </a:defRPr>
    </a:lvl4pPr>
    <a:lvl5pPr marL="1828800" algn="l" defTabSz="457200"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888">
          <p15:clr>
            <a:srgbClr val="A4A3A4"/>
          </p15:clr>
        </p15:guide>
        <p15:guide id="3" orient="horz" pos="695">
          <p15:clr>
            <a:srgbClr val="A4A3A4"/>
          </p15:clr>
        </p15:guide>
        <p15:guide id="4" pos="22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ffany Zyniewicz" initials="TZ"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AA2787-B645-3D47-82C4-9B9C2D305CF5}" v="2" dt="2021-07-01T06:51:29.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718" autoAdjust="0"/>
  </p:normalViewPr>
  <p:slideViewPr>
    <p:cSldViewPr snapToGrid="0" snapToObjects="1" showGuides="1">
      <p:cViewPr varScale="1">
        <p:scale>
          <a:sx n="93" d="100"/>
          <a:sy n="93" d="100"/>
        </p:scale>
        <p:origin x="1123" y="82"/>
      </p:cViewPr>
      <p:guideLst>
        <p:guide orient="horz"/>
        <p:guide pos="2888"/>
        <p:guide orient="horz" pos="695"/>
        <p:guide pos="228"/>
      </p:guideLst>
    </p:cSldViewPr>
  </p:slideViewPr>
  <p:outlineViewPr>
    <p:cViewPr>
      <p:scale>
        <a:sx n="33" d="100"/>
        <a:sy n="33" d="100"/>
      </p:scale>
      <p:origin x="0" y="119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B52235B0-F59D-4F31-85E6-EF005CCA9A57}" type="datetimeFigureOut">
              <a:rPr lang="en-US"/>
              <a:pPr>
                <a:defRPr/>
              </a:pPr>
              <a:t>9/18/2024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9F9D4C33-2821-49F8-8AA6-30CA939CFF9A}" type="slidenum">
              <a:rPr lang="en-US"/>
              <a:pPr>
                <a:defRPr/>
              </a:pPr>
              <a:t>‹#›</a:t>
            </a:fld>
            <a:endParaRPr lang="en-US" dirty="0"/>
          </a:p>
        </p:txBody>
      </p:sp>
    </p:spTree>
    <p:extLst>
      <p:ext uri="{BB962C8B-B14F-4D97-AF65-F5344CB8AC3E}">
        <p14:creationId xmlns:p14="http://schemas.microsoft.com/office/powerpoint/2010/main" val="12198536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C443B46-3867-42B8-9B90-F0060E094AC7}" type="datetimeFigureOut">
              <a:rPr lang="en-US"/>
              <a:pPr>
                <a:defRPr/>
              </a:pPr>
              <a:t>9/18/2024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4270DF98-8515-4272-AE18-335A0D2356F1}" type="slidenum">
              <a:rPr lang="en-US"/>
              <a:pPr>
                <a:defRPr/>
              </a:pPr>
              <a:t>‹#›</a:t>
            </a:fld>
            <a:endParaRPr lang="en-US" dirty="0"/>
          </a:p>
        </p:txBody>
      </p:sp>
    </p:spTree>
    <p:extLst>
      <p:ext uri="{BB962C8B-B14F-4D97-AF65-F5344CB8AC3E}">
        <p14:creationId xmlns:p14="http://schemas.microsoft.com/office/powerpoint/2010/main" val="222378440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ppt_open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65" name="Rectangle 17"/>
          <p:cNvSpPr>
            <a:spLocks noGrp="1" noChangeArrowheads="1"/>
          </p:cNvSpPr>
          <p:nvPr>
            <p:ph type="ctrTitle"/>
          </p:nvPr>
        </p:nvSpPr>
        <p:spPr>
          <a:xfrm>
            <a:off x="1223963" y="3724275"/>
            <a:ext cx="6692900" cy="838200"/>
          </a:xfrm>
          <a:effectLst/>
        </p:spPr>
        <p:txBody>
          <a:bodyPr anchorCtr="1"/>
          <a:lstStyle>
            <a:lvl1pPr algn="ctr">
              <a:defRPr/>
            </a:lvl1pPr>
          </a:lstStyle>
          <a:p>
            <a:r>
              <a:rPr lang="en-US"/>
              <a:t>Click to edit Master title style</a:t>
            </a:r>
          </a:p>
        </p:txBody>
      </p:sp>
      <p:sp>
        <p:nvSpPr>
          <p:cNvPr id="181266" name="Rectangle 18"/>
          <p:cNvSpPr>
            <a:spLocks noGrp="1" noChangeArrowheads="1"/>
          </p:cNvSpPr>
          <p:nvPr>
            <p:ph type="subTitle" idx="1"/>
          </p:nvPr>
        </p:nvSpPr>
        <p:spPr>
          <a:xfrm>
            <a:off x="1371600" y="5307013"/>
            <a:ext cx="6400800" cy="533400"/>
          </a:xfrm>
        </p:spPr>
        <p:txBody>
          <a:bodyPr lIns="91440" tIns="45720" rIns="91440" bIns="45720"/>
          <a:lstStyle>
            <a:lvl1pPr marL="0" indent="0" algn="ctr">
              <a:buFontTx/>
              <a:buNone/>
              <a:defRPr sz="1800"/>
            </a:lvl1pPr>
          </a:lstStyle>
          <a:p>
            <a:r>
              <a:rPr lang="en-US"/>
              <a:t>Click to edit Master subtitle style</a:t>
            </a:r>
          </a:p>
        </p:txBody>
      </p:sp>
    </p:spTree>
    <p:extLst>
      <p:ext uri="{BB962C8B-B14F-4D97-AF65-F5344CB8AC3E}">
        <p14:creationId xmlns:p14="http://schemas.microsoft.com/office/powerpoint/2010/main" val="1391063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9624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1611313"/>
            <a:ext cx="2155825" cy="4421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200" y="1611313"/>
            <a:ext cx="6316663" cy="4421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502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 name="Picture 15" descr="ppt_open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767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0278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41105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037143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5058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12741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4081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02076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3388" y="1520675"/>
            <a:ext cx="8613775"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651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1205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67166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25899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69849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14977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21797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741572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795092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74521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09629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34382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426267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392974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92406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277966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47233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00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126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5281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7411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191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9941" y="635468"/>
            <a:ext cx="8524875" cy="388937"/>
          </a:xfrm>
        </p:spPr>
        <p:txBody>
          <a:bodyPr/>
          <a:lstStyle/>
          <a:p>
            <a:r>
              <a:rPr lang="en-US" dirty="0"/>
              <a:t>Click to edit Master title style</a:t>
            </a:r>
          </a:p>
        </p:txBody>
      </p:sp>
      <p:sp>
        <p:nvSpPr>
          <p:cNvPr id="3" name="Content Placeholder 2"/>
          <p:cNvSpPr>
            <a:spLocks noGrp="1"/>
          </p:cNvSpPr>
          <p:nvPr>
            <p:ph sz="half" idx="1"/>
          </p:nvPr>
        </p:nvSpPr>
        <p:spPr>
          <a:xfrm>
            <a:off x="330200" y="2346325"/>
            <a:ext cx="4230688" cy="3686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13288" y="2346325"/>
            <a:ext cx="4230687" cy="3686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87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90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89488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3043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1824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83193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050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9442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4288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2079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12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0932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1319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27410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6302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6356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305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6262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599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5381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9962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823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522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468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906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9061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240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706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2936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988260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33388" y="716150"/>
            <a:ext cx="8524875" cy="388937"/>
          </a:xfrm>
          <a:prstGeom prst="rect">
            <a:avLst/>
          </a:prstGeom>
          <a:noFill/>
          <a:ln>
            <a:noFill/>
          </a:ln>
          <a:effectLst>
            <a:outerShdw blurRad="63500" dist="17961" dir="2700000" algn="ctr" rotWithShape="0">
              <a:schemeClr val="bg2">
                <a:alpha val="74998"/>
              </a:schemeClr>
            </a:outerShdw>
          </a:effectLst>
          <a:extLst>
            <a:ext uri="{FAA26D3D-D897-4be2-8F04-BA451C77F1D7}"/>
          </a:extLst>
        </p:spPr>
        <p:txBody>
          <a:bodyPr vert="horz" wrap="square" lIns="0" tIns="0" rIns="0" bIns="0" numCol="1" anchor="b" anchorCtr="0" compatLnSpc="1">
            <a:prstTxWarp prst="textNoShape">
              <a:avLst/>
            </a:prstTxWarp>
            <a:spAutoFit/>
          </a:bodyPr>
          <a:lstStyle/>
          <a:p>
            <a:pPr lvl="0"/>
            <a:r>
              <a:rPr lang="en-US" dirty="0"/>
              <a:t>Click to edit Master title style</a:t>
            </a:r>
          </a:p>
        </p:txBody>
      </p:sp>
      <p:sp>
        <p:nvSpPr>
          <p:cNvPr id="1027" name="Rectangle 4"/>
          <p:cNvSpPr>
            <a:spLocks noGrp="1" noChangeArrowheads="1"/>
          </p:cNvSpPr>
          <p:nvPr>
            <p:ph type="body" idx="1"/>
          </p:nvPr>
        </p:nvSpPr>
        <p:spPr bwMode="auto">
          <a:xfrm>
            <a:off x="443753" y="1499160"/>
            <a:ext cx="86137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Text Box 11"/>
          <p:cNvSpPr txBox="1">
            <a:spLocks noChangeArrowheads="1"/>
          </p:cNvSpPr>
          <p:nvPr userDrawn="1"/>
        </p:nvSpPr>
        <p:spPr bwMode="auto">
          <a:xfrm>
            <a:off x="303213" y="6581775"/>
            <a:ext cx="8840787" cy="269875"/>
          </a:xfrm>
          <a:prstGeom prst="rect">
            <a:avLst/>
          </a:prstGeom>
          <a:noFill/>
          <a:ln>
            <a:noFill/>
          </a:ln>
        </p:spPr>
        <p:txBody>
          <a:bodyPr/>
          <a:lstStyle>
            <a:lvl1pPr eaLnBrk="0" hangingPunct="0">
              <a:tabLst>
                <a:tab pos="7485063" algn="l"/>
              </a:tabLst>
              <a:defRPr sz="2400">
                <a:solidFill>
                  <a:schemeClr val="tx1"/>
                </a:solidFill>
                <a:latin typeface="Arial" charset="0"/>
              </a:defRPr>
            </a:lvl1pPr>
            <a:lvl2pPr marL="742950" indent="-285750" eaLnBrk="0" hangingPunct="0">
              <a:tabLst>
                <a:tab pos="7485063" algn="l"/>
              </a:tabLst>
              <a:defRPr sz="2400">
                <a:solidFill>
                  <a:schemeClr val="tx1"/>
                </a:solidFill>
                <a:latin typeface="Arial" charset="0"/>
              </a:defRPr>
            </a:lvl2pPr>
            <a:lvl3pPr marL="1143000" indent="-228600" eaLnBrk="0" hangingPunct="0">
              <a:tabLst>
                <a:tab pos="7485063" algn="l"/>
              </a:tabLst>
              <a:defRPr sz="2400">
                <a:solidFill>
                  <a:schemeClr val="tx1"/>
                </a:solidFill>
                <a:latin typeface="Arial" charset="0"/>
              </a:defRPr>
            </a:lvl3pPr>
            <a:lvl4pPr marL="1600200" indent="-228600" eaLnBrk="0" hangingPunct="0">
              <a:tabLst>
                <a:tab pos="7485063" algn="l"/>
              </a:tabLst>
              <a:defRPr sz="2400">
                <a:solidFill>
                  <a:schemeClr val="tx1"/>
                </a:solidFill>
                <a:latin typeface="Arial" charset="0"/>
              </a:defRPr>
            </a:lvl4pPr>
            <a:lvl5pPr marL="2057400" indent="-228600" eaLnBrk="0" hangingPunct="0">
              <a:tabLst>
                <a:tab pos="7485063" algn="l"/>
              </a:tabLst>
              <a:defRPr sz="2400">
                <a:solidFill>
                  <a:schemeClr val="tx1"/>
                </a:solidFill>
                <a:latin typeface="Arial" charset="0"/>
              </a:defRPr>
            </a:lvl5pPr>
            <a:lvl6pPr marL="2514600" indent="-228600" algn="ctr" eaLnBrk="0" fontAlgn="base" hangingPunct="0">
              <a:spcBef>
                <a:spcPct val="0"/>
              </a:spcBef>
              <a:spcAft>
                <a:spcPct val="0"/>
              </a:spcAft>
              <a:tabLst>
                <a:tab pos="7485063" algn="l"/>
              </a:tabLst>
              <a:defRPr sz="2400">
                <a:solidFill>
                  <a:schemeClr val="tx1"/>
                </a:solidFill>
                <a:latin typeface="Arial" charset="0"/>
              </a:defRPr>
            </a:lvl6pPr>
            <a:lvl7pPr marL="2971800" indent="-228600" algn="ctr" eaLnBrk="0" fontAlgn="base" hangingPunct="0">
              <a:spcBef>
                <a:spcPct val="0"/>
              </a:spcBef>
              <a:spcAft>
                <a:spcPct val="0"/>
              </a:spcAft>
              <a:tabLst>
                <a:tab pos="7485063" algn="l"/>
              </a:tabLst>
              <a:defRPr sz="2400">
                <a:solidFill>
                  <a:schemeClr val="tx1"/>
                </a:solidFill>
                <a:latin typeface="Arial" charset="0"/>
              </a:defRPr>
            </a:lvl7pPr>
            <a:lvl8pPr marL="3429000" indent="-228600" algn="ctr" eaLnBrk="0" fontAlgn="base" hangingPunct="0">
              <a:spcBef>
                <a:spcPct val="0"/>
              </a:spcBef>
              <a:spcAft>
                <a:spcPct val="0"/>
              </a:spcAft>
              <a:tabLst>
                <a:tab pos="7485063" algn="l"/>
              </a:tabLst>
              <a:defRPr sz="2400">
                <a:solidFill>
                  <a:schemeClr val="tx1"/>
                </a:solidFill>
                <a:latin typeface="Arial" charset="0"/>
              </a:defRPr>
            </a:lvl8pPr>
            <a:lvl9pPr marL="3886200" indent="-228600" algn="ctr" eaLnBrk="0" fontAlgn="base" hangingPunct="0">
              <a:spcBef>
                <a:spcPct val="0"/>
              </a:spcBef>
              <a:spcAft>
                <a:spcPct val="0"/>
              </a:spcAft>
              <a:tabLst>
                <a:tab pos="7485063" algn="l"/>
              </a:tabLst>
              <a:defRPr sz="2400">
                <a:solidFill>
                  <a:schemeClr val="tx1"/>
                </a:solidFill>
                <a:latin typeface="Arial" charset="0"/>
              </a:defRPr>
            </a:lvl9pPr>
          </a:lstStyle>
          <a:p>
            <a:pPr algn="r" eaLnBrk="1" hangingPunct="1">
              <a:spcBef>
                <a:spcPct val="50000"/>
              </a:spcBef>
              <a:defRPr/>
            </a:pPr>
            <a:endParaRPr lang="en-US" sz="1000" dirty="0">
              <a:ea typeface="+mn-ea"/>
            </a:endParaRPr>
          </a:p>
        </p:txBody>
      </p:sp>
      <p:sp>
        <p:nvSpPr>
          <p:cNvPr id="6" name="Text Box 13"/>
          <p:cNvSpPr txBox="1">
            <a:spLocks noChangeArrowheads="1"/>
          </p:cNvSpPr>
          <p:nvPr userDrawn="1"/>
        </p:nvSpPr>
        <p:spPr bwMode="auto">
          <a:xfrm>
            <a:off x="0" y="6588125"/>
            <a:ext cx="9144000" cy="269875"/>
          </a:xfrm>
          <a:prstGeom prst="rect">
            <a:avLst/>
          </a:prstGeom>
          <a:noFill/>
          <a:ln>
            <a:noFill/>
          </a:ln>
          <a:effectLst/>
        </p:spPr>
        <p:txBody>
          <a:bodyPr/>
          <a:lstStyle>
            <a:lvl1pPr algn="l" eaLnBrk="0" hangingPunct="0">
              <a:tabLst>
                <a:tab pos="7485063" algn="l"/>
              </a:tabLst>
              <a:defRPr sz="2400">
                <a:solidFill>
                  <a:schemeClr val="tx1"/>
                </a:solidFill>
                <a:latin typeface="Times New Roman" pitchFamily="18" charset="0"/>
              </a:defRPr>
            </a:lvl1pPr>
            <a:lvl2pPr algn="l" eaLnBrk="0" hangingPunct="0">
              <a:tabLst>
                <a:tab pos="7485063" algn="l"/>
              </a:tabLst>
              <a:defRPr sz="2400">
                <a:solidFill>
                  <a:schemeClr val="tx1"/>
                </a:solidFill>
                <a:latin typeface="Times New Roman" pitchFamily="18" charset="0"/>
              </a:defRPr>
            </a:lvl2pPr>
            <a:lvl3pPr algn="l" eaLnBrk="0" hangingPunct="0">
              <a:tabLst>
                <a:tab pos="7485063" algn="l"/>
              </a:tabLst>
              <a:defRPr sz="2400">
                <a:solidFill>
                  <a:schemeClr val="tx1"/>
                </a:solidFill>
                <a:latin typeface="Times New Roman" pitchFamily="18" charset="0"/>
              </a:defRPr>
            </a:lvl3pPr>
            <a:lvl4pPr algn="l" eaLnBrk="0" hangingPunct="0">
              <a:tabLst>
                <a:tab pos="7485063" algn="l"/>
              </a:tabLst>
              <a:defRPr sz="2400">
                <a:solidFill>
                  <a:schemeClr val="tx1"/>
                </a:solidFill>
                <a:latin typeface="Times New Roman" pitchFamily="18" charset="0"/>
              </a:defRPr>
            </a:lvl4pPr>
            <a:lvl5pPr algn="l" eaLnBrk="0" hangingPunct="0">
              <a:tabLst>
                <a:tab pos="7485063" algn="l"/>
              </a:tabLst>
              <a:defRPr sz="2400">
                <a:solidFill>
                  <a:schemeClr val="tx1"/>
                </a:solidFill>
                <a:latin typeface="Times New Roman" pitchFamily="18" charset="0"/>
              </a:defRPr>
            </a:lvl5pPr>
            <a:lvl6pPr eaLnBrk="0" fontAlgn="base" hangingPunct="0">
              <a:spcBef>
                <a:spcPct val="0"/>
              </a:spcBef>
              <a:spcAft>
                <a:spcPct val="0"/>
              </a:spcAft>
              <a:tabLst>
                <a:tab pos="7485063" algn="l"/>
              </a:tabLst>
              <a:defRPr sz="2400">
                <a:solidFill>
                  <a:schemeClr val="tx1"/>
                </a:solidFill>
                <a:latin typeface="Times New Roman" pitchFamily="18" charset="0"/>
              </a:defRPr>
            </a:lvl6pPr>
            <a:lvl7pPr eaLnBrk="0" fontAlgn="base" hangingPunct="0">
              <a:spcBef>
                <a:spcPct val="0"/>
              </a:spcBef>
              <a:spcAft>
                <a:spcPct val="0"/>
              </a:spcAft>
              <a:tabLst>
                <a:tab pos="7485063" algn="l"/>
              </a:tabLst>
              <a:defRPr sz="2400">
                <a:solidFill>
                  <a:schemeClr val="tx1"/>
                </a:solidFill>
                <a:latin typeface="Times New Roman" pitchFamily="18" charset="0"/>
              </a:defRPr>
            </a:lvl7pPr>
            <a:lvl8pPr eaLnBrk="0" fontAlgn="base" hangingPunct="0">
              <a:spcBef>
                <a:spcPct val="0"/>
              </a:spcBef>
              <a:spcAft>
                <a:spcPct val="0"/>
              </a:spcAft>
              <a:tabLst>
                <a:tab pos="7485063" algn="l"/>
              </a:tabLst>
              <a:defRPr sz="2400">
                <a:solidFill>
                  <a:schemeClr val="tx1"/>
                </a:solidFill>
                <a:latin typeface="Times New Roman" pitchFamily="18" charset="0"/>
              </a:defRPr>
            </a:lvl8pPr>
            <a:lvl9pPr eaLnBrk="0" fontAlgn="base" hangingPunct="0">
              <a:spcBef>
                <a:spcPct val="0"/>
              </a:spcBef>
              <a:spcAft>
                <a:spcPct val="0"/>
              </a:spcAft>
              <a:tabLst>
                <a:tab pos="7485063" algn="l"/>
              </a:tabLst>
              <a:defRPr sz="2400">
                <a:solidFill>
                  <a:schemeClr val="tx1"/>
                </a:solidFill>
                <a:latin typeface="Times New Roman" pitchFamily="18" charset="0"/>
              </a:defRPr>
            </a:lvl9pPr>
          </a:lstStyle>
          <a:p>
            <a:pPr algn="ctr">
              <a:defRPr/>
            </a:pPr>
            <a:r>
              <a:rPr lang="en-US" sz="1000" dirty="0">
                <a:latin typeface="Arial" pitchFamily="34" charset="0"/>
                <a:ea typeface="ＭＳ Ｐゴシック" pitchFamily="34" charset="-128"/>
                <a:cs typeface="Arial" pitchFamily="34" charset="0"/>
              </a:rPr>
              <a:t>Copyright © 2022 Wolters Kluwer · All Rights Reserved</a:t>
            </a:r>
          </a:p>
        </p:txBody>
      </p:sp>
      <p:cxnSp>
        <p:nvCxnSpPr>
          <p:cNvPr id="7" name="Straight Connector 6"/>
          <p:cNvCxnSpPr/>
          <p:nvPr userDrawn="1"/>
        </p:nvCxnSpPr>
        <p:spPr>
          <a:xfrm>
            <a:off x="0" y="1158875"/>
            <a:ext cx="91440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pic>
        <p:nvPicPr>
          <p:cNvPr id="1032" name="Picture 14" descr="WK_CMYK.jpg"/>
          <p:cNvPicPr>
            <a:picLocks noChangeAspect="1"/>
          </p:cNvPicPr>
          <p:nvPr userDrawn="1"/>
        </p:nvPicPr>
        <p:blipFill>
          <a:blip r:embed="rId65" cstate="print">
            <a:extLst>
              <a:ext uri="{28A0092B-C50C-407E-A947-70E740481C1C}">
                <a14:useLocalDpi xmlns:a14="http://schemas.microsoft.com/office/drawing/2010/main" val="0"/>
              </a:ext>
            </a:extLst>
          </a:blip>
          <a:srcRect/>
          <a:stretch>
            <a:fillRect/>
          </a:stretch>
        </p:blipFill>
        <p:spPr bwMode="auto">
          <a:xfrm>
            <a:off x="457200" y="6600825"/>
            <a:ext cx="13176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72460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 id="2147483745" r:id="rId52"/>
    <p:sldLayoutId id="2147483746" r:id="rId53"/>
    <p:sldLayoutId id="2147483747" r:id="rId54"/>
    <p:sldLayoutId id="2147483748" r:id="rId55"/>
    <p:sldLayoutId id="2147483749" r:id="rId56"/>
    <p:sldLayoutId id="2147483750" r:id="rId57"/>
    <p:sldLayoutId id="2147483751" r:id="rId58"/>
    <p:sldLayoutId id="2147483752" r:id="rId59"/>
    <p:sldLayoutId id="2147483753" r:id="rId60"/>
    <p:sldLayoutId id="2147483754" r:id="rId61"/>
    <p:sldLayoutId id="2147483761" r:id="rId62"/>
    <p:sldLayoutId id="2147483768" r:id="rId63"/>
  </p:sldLayoutIdLst>
  <p:hf hdr="0" ftr="0" dt="0"/>
  <p:txStyles>
    <p:titleStyle>
      <a:lvl1pPr algn="l" rtl="0" eaLnBrk="0" fontAlgn="base" hangingPunct="0">
        <a:lnSpc>
          <a:spcPct val="90000"/>
        </a:lnSpc>
        <a:spcBef>
          <a:spcPct val="0"/>
        </a:spcBef>
        <a:spcAft>
          <a:spcPct val="0"/>
        </a:spcAft>
        <a:defRPr sz="2800" b="1">
          <a:solidFill>
            <a:srgbClr val="186EC4"/>
          </a:solidFill>
          <a:latin typeface="+mj-lt"/>
          <a:ea typeface="ヒラギノ角ゴ Pro W3" charset="0"/>
          <a:cs typeface="+mj-cs"/>
        </a:defRPr>
      </a:lvl1pPr>
      <a:lvl2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2pPr>
      <a:lvl3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3pPr>
      <a:lvl4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4pPr>
      <a:lvl5pPr algn="l" rtl="0" eaLnBrk="0" fontAlgn="base" hangingPunct="0">
        <a:lnSpc>
          <a:spcPct val="90000"/>
        </a:lnSpc>
        <a:spcBef>
          <a:spcPct val="0"/>
        </a:spcBef>
        <a:spcAft>
          <a:spcPct val="0"/>
        </a:spcAft>
        <a:defRPr sz="2800" b="1">
          <a:solidFill>
            <a:srgbClr val="186EC4"/>
          </a:solidFill>
          <a:latin typeface="Verdana" pitchFamily="34" charset="0"/>
          <a:ea typeface="ヒラギノ角ゴ Pro W3" charset="0"/>
        </a:defRPr>
      </a:lvl5pPr>
      <a:lvl6pPr marL="457200" algn="l" rtl="0" fontAlgn="base">
        <a:lnSpc>
          <a:spcPct val="90000"/>
        </a:lnSpc>
        <a:spcBef>
          <a:spcPct val="0"/>
        </a:spcBef>
        <a:spcAft>
          <a:spcPct val="0"/>
        </a:spcAft>
        <a:defRPr sz="2800" b="1">
          <a:solidFill>
            <a:srgbClr val="186EC4"/>
          </a:solidFill>
          <a:latin typeface="Verdana" pitchFamily="34" charset="0"/>
        </a:defRPr>
      </a:lvl6pPr>
      <a:lvl7pPr marL="914400" algn="l" rtl="0" fontAlgn="base">
        <a:lnSpc>
          <a:spcPct val="90000"/>
        </a:lnSpc>
        <a:spcBef>
          <a:spcPct val="0"/>
        </a:spcBef>
        <a:spcAft>
          <a:spcPct val="0"/>
        </a:spcAft>
        <a:defRPr sz="2800" b="1">
          <a:solidFill>
            <a:srgbClr val="186EC4"/>
          </a:solidFill>
          <a:latin typeface="Verdana" pitchFamily="34" charset="0"/>
        </a:defRPr>
      </a:lvl7pPr>
      <a:lvl8pPr marL="1371600" algn="l" rtl="0" fontAlgn="base">
        <a:lnSpc>
          <a:spcPct val="90000"/>
        </a:lnSpc>
        <a:spcBef>
          <a:spcPct val="0"/>
        </a:spcBef>
        <a:spcAft>
          <a:spcPct val="0"/>
        </a:spcAft>
        <a:defRPr sz="2800" b="1">
          <a:solidFill>
            <a:srgbClr val="186EC4"/>
          </a:solidFill>
          <a:latin typeface="Verdana" pitchFamily="34" charset="0"/>
        </a:defRPr>
      </a:lvl8pPr>
      <a:lvl9pPr marL="1828800" algn="l" rtl="0" fontAlgn="base">
        <a:lnSpc>
          <a:spcPct val="90000"/>
        </a:lnSpc>
        <a:spcBef>
          <a:spcPct val="0"/>
        </a:spcBef>
        <a:spcAft>
          <a:spcPct val="0"/>
        </a:spcAft>
        <a:defRPr sz="2800" b="1">
          <a:solidFill>
            <a:srgbClr val="186EC4"/>
          </a:solidFill>
          <a:latin typeface="Verdana" pitchFamily="34" charset="0"/>
        </a:defRPr>
      </a:lvl9pPr>
    </p:titleStyle>
    <p:bodyStyle>
      <a:lvl1pPr marL="342900" indent="-342900" algn="l" rtl="0" eaLnBrk="0" fontAlgn="base" hangingPunct="0">
        <a:lnSpc>
          <a:spcPct val="90000"/>
        </a:lnSpc>
        <a:spcBef>
          <a:spcPct val="60000"/>
        </a:spcBef>
        <a:spcAft>
          <a:spcPct val="0"/>
        </a:spcAft>
        <a:buClr>
          <a:srgbClr val="CC9900"/>
        </a:buClr>
        <a:buFont typeface="Wingdings" panose="05000000000000000000" pitchFamily="2" charset="2"/>
        <a:buChar char="v"/>
        <a:defRPr sz="2400">
          <a:solidFill>
            <a:schemeClr val="tx1"/>
          </a:solidFill>
          <a:latin typeface="+mn-lt"/>
          <a:ea typeface="ヒラギノ角ゴ Pro W3" charset="0"/>
          <a:cs typeface="+mn-cs"/>
        </a:defRPr>
      </a:lvl1pPr>
      <a:lvl2pPr marL="862013" indent="-404813" algn="l" rtl="0" eaLnBrk="0" fontAlgn="base" hangingPunct="0">
        <a:lnSpc>
          <a:spcPct val="90000"/>
        </a:lnSpc>
        <a:spcBef>
          <a:spcPct val="60000"/>
        </a:spcBef>
        <a:spcAft>
          <a:spcPct val="0"/>
        </a:spcAft>
        <a:buClr>
          <a:srgbClr val="CC9900"/>
        </a:buClr>
        <a:buFont typeface="Courier New" panose="02070309020205020404" pitchFamily="49" charset="0"/>
        <a:buChar char="o"/>
        <a:defRPr sz="2400">
          <a:solidFill>
            <a:schemeClr val="tx1"/>
          </a:solidFill>
          <a:latin typeface="+mn-lt"/>
          <a:ea typeface="ヒラギノ角ゴ Pro W3" charset="0"/>
        </a:defRPr>
      </a:lvl2pPr>
      <a:lvl3pPr marL="1204913" indent="-228600" algn="l" rtl="0" eaLnBrk="0" fontAlgn="base" hangingPunct="0">
        <a:lnSpc>
          <a:spcPct val="90000"/>
        </a:lnSpc>
        <a:spcBef>
          <a:spcPct val="60000"/>
        </a:spcBef>
        <a:spcAft>
          <a:spcPct val="0"/>
        </a:spcAft>
        <a:buClr>
          <a:srgbClr val="CC9900"/>
        </a:buClr>
        <a:buFont typeface="Wingdings" panose="05000000000000000000" pitchFamily="2" charset="2"/>
        <a:buChar char="§"/>
        <a:defRPr sz="2400">
          <a:solidFill>
            <a:schemeClr val="tx1"/>
          </a:solidFill>
          <a:latin typeface="+mn-lt"/>
          <a:ea typeface="ヒラギノ角ゴ Pro W3" charset="0"/>
        </a:defRPr>
      </a:lvl3pPr>
      <a:lvl4pPr marL="1600200" indent="-228600" algn="l" rtl="0" eaLnBrk="0" fontAlgn="base" hangingPunct="0">
        <a:lnSpc>
          <a:spcPct val="90000"/>
        </a:lnSpc>
        <a:spcBef>
          <a:spcPct val="60000"/>
        </a:spcBef>
        <a:spcAft>
          <a:spcPct val="0"/>
        </a:spcAft>
        <a:buClr>
          <a:srgbClr val="CC9900"/>
        </a:buClr>
        <a:buFont typeface="Wingdings" panose="05000000000000000000" pitchFamily="2" charset="2"/>
        <a:buChar char="Ø"/>
        <a:defRPr sz="2400">
          <a:solidFill>
            <a:schemeClr val="tx1"/>
          </a:solidFill>
          <a:latin typeface="+mn-lt"/>
          <a:ea typeface="ヒラギノ角ゴ Pro W3" charset="0"/>
        </a:defRPr>
      </a:lvl4pPr>
      <a:lvl5pPr marL="2057400" indent="-228600" algn="l" rtl="0" eaLnBrk="0" fontAlgn="base" hangingPunct="0">
        <a:lnSpc>
          <a:spcPct val="90000"/>
        </a:lnSpc>
        <a:spcBef>
          <a:spcPct val="60000"/>
        </a:spcBef>
        <a:spcAft>
          <a:spcPct val="0"/>
        </a:spcAft>
        <a:buClr>
          <a:srgbClr val="CC9900"/>
        </a:buClr>
        <a:buChar char="•"/>
        <a:defRPr sz="2400">
          <a:solidFill>
            <a:schemeClr val="tx1"/>
          </a:solidFill>
          <a:latin typeface="+mn-lt"/>
          <a:ea typeface="ヒラギノ角ゴ Pro W3" charset="0"/>
        </a:defRPr>
      </a:lvl5pPr>
      <a:lvl6pPr marL="2514600" indent="-228600" algn="l" rtl="0" fontAlgn="base">
        <a:lnSpc>
          <a:spcPct val="90000"/>
        </a:lnSpc>
        <a:spcBef>
          <a:spcPct val="60000"/>
        </a:spcBef>
        <a:spcAft>
          <a:spcPct val="0"/>
        </a:spcAft>
        <a:buClr>
          <a:srgbClr val="CC9900"/>
        </a:buClr>
        <a:buChar char="•"/>
        <a:defRPr sz="2200">
          <a:solidFill>
            <a:schemeClr val="tx1"/>
          </a:solidFill>
          <a:latin typeface="+mn-lt"/>
        </a:defRPr>
      </a:lvl6pPr>
      <a:lvl7pPr marL="2971800" indent="-228600" algn="l" rtl="0" fontAlgn="base">
        <a:lnSpc>
          <a:spcPct val="90000"/>
        </a:lnSpc>
        <a:spcBef>
          <a:spcPct val="60000"/>
        </a:spcBef>
        <a:spcAft>
          <a:spcPct val="0"/>
        </a:spcAft>
        <a:buClr>
          <a:srgbClr val="CC9900"/>
        </a:buClr>
        <a:buChar char="•"/>
        <a:defRPr sz="2200">
          <a:solidFill>
            <a:schemeClr val="tx1"/>
          </a:solidFill>
          <a:latin typeface="+mn-lt"/>
        </a:defRPr>
      </a:lvl7pPr>
      <a:lvl8pPr marL="3429000" indent="-228600" algn="l" rtl="0" fontAlgn="base">
        <a:lnSpc>
          <a:spcPct val="90000"/>
        </a:lnSpc>
        <a:spcBef>
          <a:spcPct val="60000"/>
        </a:spcBef>
        <a:spcAft>
          <a:spcPct val="0"/>
        </a:spcAft>
        <a:buClr>
          <a:srgbClr val="CC9900"/>
        </a:buClr>
        <a:buChar char="•"/>
        <a:defRPr sz="2200">
          <a:solidFill>
            <a:schemeClr val="tx1"/>
          </a:solidFill>
          <a:latin typeface="+mn-lt"/>
        </a:defRPr>
      </a:lvl8pPr>
      <a:lvl9pPr marL="3886200" indent="-228600" algn="l" rtl="0" fontAlgn="base">
        <a:lnSpc>
          <a:spcPct val="90000"/>
        </a:lnSpc>
        <a:spcBef>
          <a:spcPct val="60000"/>
        </a:spcBef>
        <a:spcAft>
          <a:spcPct val="0"/>
        </a:spcAft>
        <a:buClr>
          <a:srgbClr val="CC9900"/>
        </a:buClr>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3.pn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3.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370" y="3181348"/>
            <a:ext cx="7772400" cy="1551194"/>
          </a:xfrm>
        </p:spPr>
        <p:txBody>
          <a:bodyPr/>
          <a:lstStyle/>
          <a:p>
            <a:r>
              <a:rPr lang="en-US" dirty="0">
                <a:solidFill>
                  <a:schemeClr val="tx1"/>
                </a:solidFill>
                <a:latin typeface="Trebuchet MS" panose="020B0603020202020204" pitchFamily="34" charset="0"/>
              </a:rPr>
              <a:t>Introduction to Clinical Pharmacology </a:t>
            </a:r>
            <a:br>
              <a:rPr lang="en-US" dirty="0">
                <a:solidFill>
                  <a:schemeClr val="tx1"/>
                </a:solidFill>
                <a:latin typeface="Trebuchet MS" panose="020B0603020202020204" pitchFamily="34" charset="0"/>
              </a:rPr>
            </a:br>
            <a:br>
              <a:rPr lang="en-US" dirty="0">
                <a:solidFill>
                  <a:schemeClr val="tx1"/>
                </a:solidFill>
                <a:latin typeface="Trebuchet MS" panose="020B0603020202020204" pitchFamily="34" charset="0"/>
              </a:rPr>
            </a:br>
            <a:r>
              <a:rPr lang="en-US" dirty="0">
                <a:solidFill>
                  <a:schemeClr val="tx1"/>
                </a:solidFill>
                <a:latin typeface="Trebuchet MS" panose="020B0603020202020204" pitchFamily="34" charset="0"/>
              </a:rPr>
              <a:t>Chapter 25</a:t>
            </a:r>
            <a:br>
              <a:rPr lang="en-US" dirty="0">
                <a:solidFill>
                  <a:schemeClr val="tx1"/>
                </a:solidFill>
                <a:latin typeface="Trebuchet MS" panose="020B0603020202020204" pitchFamily="34" charset="0"/>
              </a:rPr>
            </a:br>
            <a:r>
              <a:rPr lang="en-US" dirty="0">
                <a:solidFill>
                  <a:schemeClr val="tx1"/>
                </a:solidFill>
                <a:latin typeface="Trebuchet MS" panose="020B0603020202020204" pitchFamily="34" charset="0"/>
              </a:rPr>
              <a:t>Cholinergic Drugs</a:t>
            </a:r>
          </a:p>
        </p:txBody>
      </p:sp>
      <p:pic>
        <p:nvPicPr>
          <p:cNvPr id="3" name="Audio 2">
            <a:hlinkClick r:id="" action="ppaction://media"/>
            <a:extLst>
              <a:ext uri="{FF2B5EF4-FFF2-40B4-BE49-F238E27FC236}">
                <a16:creationId xmlns:a16="http://schemas.microsoft.com/office/drawing/2014/main" id="{201283C6-E241-40C0-9E49-D879DC961D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577"/>
    </mc:Choice>
    <mc:Fallback>
      <p:transition spd="slow" advTm="36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b="1" dirty="0">
                <a:latin typeface="Trebuchet MS"/>
              </a:rPr>
              <a:t>Cholinergic Drugs</a:t>
            </a:r>
            <a:r>
              <a:rPr lang="en-US" altLang="en-US" b="1" dirty="0">
                <a:latin typeface="Trebuchet MS" pitchFamily="34" charset="0"/>
                <a:ea typeface="Trebuchet MS" pitchFamily="34" charset="0"/>
                <a:cs typeface="Trebuchet MS" pitchFamily="34" charset="0"/>
              </a:rPr>
              <a:t>—Contraindications</a:t>
            </a:r>
          </a:p>
        </p:txBody>
      </p:sp>
      <p:sp>
        <p:nvSpPr>
          <p:cNvPr id="6147" name="Content Placeholder 2"/>
          <p:cNvSpPr>
            <a:spLocks noGrp="1"/>
          </p:cNvSpPr>
          <p:nvPr>
            <p:ph sz="half" idx="1"/>
          </p:nvPr>
        </p:nvSpPr>
        <p:spPr bwMode="auto">
          <a:xfrm>
            <a:off x="330199" y="1185205"/>
            <a:ext cx="8378371" cy="3686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p>
            <a:pPr marL="342900" indent="-342900" algn="l" eaLnBrk="1" hangingPunct="1">
              <a:buFont typeface="Arial" panose="020B0604020202020204" pitchFamily="34" charset="0"/>
              <a:buChar char="•"/>
            </a:pPr>
            <a:r>
              <a:rPr lang="en-US" altLang="en-US" sz="2400" b="0" dirty="0">
                <a:latin typeface="Trebuchet MS" pitchFamily="34" charset="0"/>
                <a:cs typeface="Trebuchet MS" pitchFamily="34" charset="0"/>
              </a:rPr>
              <a:t>Contraindicated in clients with:</a:t>
            </a:r>
            <a:endParaRPr lang="en-US" altLang="en-US" sz="2400" dirty="0"/>
          </a:p>
          <a:p>
            <a:pPr lvl="1" eaLnBrk="1" hangingPunct="1">
              <a:buFont typeface="Arial" panose="020B0604020202020204" pitchFamily="34" charset="0"/>
              <a:buChar char="•"/>
            </a:pPr>
            <a:r>
              <a:rPr lang="en-US" altLang="en-US" dirty="0">
                <a:latin typeface="Trebuchet MS"/>
              </a:rPr>
              <a:t>known hypersensitivity to the drugs</a:t>
            </a:r>
          </a:p>
          <a:p>
            <a:pPr lvl="1" eaLnBrk="1" hangingPunct="1">
              <a:buFont typeface="Arial" panose="020B0604020202020204" pitchFamily="34" charset="0"/>
              <a:buChar char="•"/>
            </a:pPr>
            <a:r>
              <a:rPr lang="en-US" altLang="en-US" dirty="0">
                <a:latin typeface="Trebuchet MS"/>
              </a:rPr>
              <a:t>asthma</a:t>
            </a:r>
          </a:p>
          <a:p>
            <a:pPr lvl="1" eaLnBrk="1" hangingPunct="1">
              <a:buFont typeface="Arial" panose="020B0604020202020204" pitchFamily="34" charset="0"/>
              <a:buChar char="•"/>
            </a:pPr>
            <a:r>
              <a:rPr lang="en-US" altLang="en-US" dirty="0">
                <a:latin typeface="Trebuchet MS"/>
              </a:rPr>
              <a:t>peptic ulcer disease</a:t>
            </a:r>
          </a:p>
          <a:p>
            <a:pPr lvl="1" eaLnBrk="1" hangingPunct="1">
              <a:buFont typeface="Arial" panose="020B0604020202020204" pitchFamily="34" charset="0"/>
              <a:buChar char="•"/>
            </a:pPr>
            <a:r>
              <a:rPr lang="en-US" altLang="en-US" dirty="0">
                <a:latin typeface="Trebuchet MS"/>
              </a:rPr>
              <a:t>coronary artery disease</a:t>
            </a:r>
          </a:p>
          <a:p>
            <a:pPr lvl="1" eaLnBrk="1" hangingPunct="1">
              <a:buFont typeface="Arial" panose="020B0604020202020204" pitchFamily="34" charset="0"/>
              <a:buChar char="•"/>
            </a:pPr>
            <a:r>
              <a:rPr lang="en-US" altLang="en-US" dirty="0">
                <a:latin typeface="Trebuchet MS"/>
              </a:rPr>
              <a:t>hypothyroidism</a:t>
            </a:r>
          </a:p>
          <a:p>
            <a:pPr lvl="1" eaLnBrk="1" hangingPunct="1">
              <a:buFont typeface="Arial" panose="020B0604020202020204" pitchFamily="34" charset="0"/>
              <a:buChar char="•"/>
            </a:pPr>
            <a:r>
              <a:rPr lang="en-US" altLang="en-US" dirty="0">
                <a:latin typeface="Trebuchet MS"/>
              </a:rPr>
              <a:t>secondary glaucoma, iritis, corneal abrasion, or acute inflammatory disease of the eye (ophthalmic cholinergic preparations)</a:t>
            </a:r>
          </a:p>
        </p:txBody>
      </p:sp>
      <p:pic>
        <p:nvPicPr>
          <p:cNvPr id="5" name="Picture 2">
            <a:extLst>
              <a:ext uri="{FF2B5EF4-FFF2-40B4-BE49-F238E27FC236}">
                <a16:creationId xmlns:a16="http://schemas.microsoft.com/office/drawing/2014/main" id="{6115D85E-D5E5-C541-95DD-9BA518FA4671}"/>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7493386" y="5275944"/>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03DFBB0D-B195-4B66-877A-007CC970C0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41442420"/>
      </p:ext>
    </p:extLst>
  </p:cSld>
  <p:clrMapOvr>
    <a:masterClrMapping/>
  </p:clrMapOvr>
  <mc:AlternateContent xmlns:mc="http://schemas.openxmlformats.org/markup-compatibility/2006">
    <mc:Choice xmlns:p14="http://schemas.microsoft.com/office/powerpoint/2010/main" Requires="p14">
      <p:transition spd="slow" p14:dur="2000" advTm="110601"/>
    </mc:Choice>
    <mc:Fallback>
      <p:transition spd="slow" advTm="110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rebuchet MS"/>
              </a:rPr>
              <a:t>Cholinergic Drugs—</a:t>
            </a:r>
            <a:r>
              <a:rPr lang="en-US" altLang="en-US" dirty="0">
                <a:latin typeface="Trebuchet MS" pitchFamily="34" charset="0"/>
                <a:ea typeface="Trebuchet MS" pitchFamily="34" charset="0"/>
                <a:cs typeface="Trebuchet MS" pitchFamily="34" charset="0"/>
              </a:rPr>
              <a:t>Precautions</a:t>
            </a:r>
            <a:endParaRPr lang="en-US" dirty="0"/>
          </a:p>
        </p:txBody>
      </p:sp>
      <p:sp>
        <p:nvSpPr>
          <p:cNvPr id="3" name="Content Placeholder 2"/>
          <p:cNvSpPr>
            <a:spLocks noGrp="1"/>
          </p:cNvSpPr>
          <p:nvPr>
            <p:ph sz="half" idx="1"/>
          </p:nvPr>
        </p:nvSpPr>
        <p:spPr>
          <a:xfrm>
            <a:off x="330200" y="1373887"/>
            <a:ext cx="8614616" cy="3686175"/>
          </a:xfrm>
        </p:spPr>
        <p:txBody>
          <a:bodyPr/>
          <a:lstStyle/>
          <a:p>
            <a:pPr eaLnBrk="1" hangingPunct="1">
              <a:buFont typeface="Arial" panose="020B0604020202020204" pitchFamily="34" charset="0"/>
              <a:buChar char="•"/>
            </a:pPr>
            <a:r>
              <a:rPr lang="en-US" altLang="en-US" sz="2400" dirty="0">
                <a:latin typeface="Trebuchet MS" pitchFamily="34" charset="0"/>
                <a:cs typeface="Trebuchet MS" pitchFamily="34" charset="0"/>
              </a:rPr>
              <a:t>Use cautiously in clients with:</a:t>
            </a:r>
          </a:p>
          <a:p>
            <a:pPr marL="746125" lvl="1" indent="-288925" eaLnBrk="1" hangingPunct="1">
              <a:buFont typeface="Arial" panose="020B0604020202020204" pitchFamily="34" charset="0"/>
              <a:buChar char="•"/>
            </a:pPr>
            <a:r>
              <a:rPr lang="en-US" altLang="en-US" dirty="0">
                <a:latin typeface="Trebuchet MS"/>
              </a:rPr>
              <a:t>hypertension</a:t>
            </a:r>
          </a:p>
          <a:p>
            <a:pPr marL="746125" lvl="1" indent="-288925" eaLnBrk="1" hangingPunct="1">
              <a:buFont typeface="Arial" panose="020B0604020202020204" pitchFamily="34" charset="0"/>
              <a:buChar char="•"/>
            </a:pPr>
            <a:r>
              <a:rPr lang="en-US" altLang="en-US" dirty="0">
                <a:latin typeface="Trebuchet MS"/>
              </a:rPr>
              <a:t>epilepsy</a:t>
            </a:r>
          </a:p>
          <a:p>
            <a:pPr marL="746125" lvl="1" indent="-288925" eaLnBrk="1" hangingPunct="1">
              <a:buFont typeface="Arial" panose="020B0604020202020204" pitchFamily="34" charset="0"/>
              <a:buChar char="•"/>
            </a:pPr>
            <a:r>
              <a:rPr lang="en-US" altLang="en-US" dirty="0">
                <a:latin typeface="Trebuchet MS"/>
              </a:rPr>
              <a:t>cardiac arrhythmias</a:t>
            </a:r>
          </a:p>
          <a:p>
            <a:pPr marL="746125" lvl="1" indent="-288925" eaLnBrk="1" hangingPunct="1">
              <a:buFont typeface="Arial" panose="020B0604020202020204" pitchFamily="34" charset="0"/>
              <a:buChar char="•"/>
            </a:pPr>
            <a:r>
              <a:rPr lang="en-US" altLang="en-US" dirty="0">
                <a:latin typeface="Trebuchet MS"/>
              </a:rPr>
              <a:t>bradycardia</a:t>
            </a:r>
          </a:p>
          <a:p>
            <a:pPr marL="746125" lvl="1" indent="-288925" eaLnBrk="1" hangingPunct="1">
              <a:buFont typeface="Arial" panose="020B0604020202020204" pitchFamily="34" charset="0"/>
              <a:buChar char="•"/>
            </a:pPr>
            <a:r>
              <a:rPr lang="en-US" altLang="en-US" dirty="0">
                <a:latin typeface="Trebuchet MS"/>
              </a:rPr>
              <a:t>recent coronary occlusion</a:t>
            </a:r>
          </a:p>
          <a:p>
            <a:pPr marL="746125" lvl="1" indent="-288925" eaLnBrk="1" hangingPunct="1">
              <a:buFont typeface="Arial" panose="020B0604020202020204" pitchFamily="34" charset="0"/>
              <a:buChar char="•"/>
            </a:pPr>
            <a:r>
              <a:rPr lang="en-US" altLang="en-US" dirty="0">
                <a:latin typeface="Trebuchet MS"/>
              </a:rPr>
              <a:t>megacolon</a:t>
            </a:r>
          </a:p>
          <a:p>
            <a:pPr marL="746125" lvl="1" indent="-288925" eaLnBrk="1" hangingPunct="1">
              <a:buFont typeface="Arial" panose="020B0604020202020204" pitchFamily="34" charset="0"/>
              <a:buChar char="•"/>
            </a:pPr>
            <a:r>
              <a:rPr lang="en-US" altLang="en-US" dirty="0">
                <a:latin typeface="Trebuchet MS"/>
              </a:rPr>
              <a:t>pregnancy (pregnancy category C) or lactation</a:t>
            </a:r>
          </a:p>
          <a:p>
            <a:pPr marL="746125" lvl="1" indent="-288925" eaLnBrk="1" hangingPunct="1">
              <a:buFont typeface="Arial" panose="020B0604020202020204" pitchFamily="34" charset="0"/>
              <a:buChar char="•"/>
            </a:pPr>
            <a:r>
              <a:rPr lang="en-US" altLang="en-US" dirty="0">
                <a:latin typeface="Trebuchet MS"/>
              </a:rPr>
              <a:t>use cautiously with children</a:t>
            </a:r>
          </a:p>
        </p:txBody>
      </p:sp>
      <p:pic>
        <p:nvPicPr>
          <p:cNvPr id="5" name="Picture 2">
            <a:extLst>
              <a:ext uri="{FF2B5EF4-FFF2-40B4-BE49-F238E27FC236}">
                <a16:creationId xmlns:a16="http://schemas.microsoft.com/office/drawing/2014/main" id="{6115D85E-D5E5-C541-95DD-9BA518FA4671}"/>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7590631" y="53340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054DDB61-42B4-4255-9EF9-5C735BEB33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66998856"/>
      </p:ext>
    </p:extLst>
  </p:cSld>
  <p:clrMapOvr>
    <a:masterClrMapping/>
  </p:clrMapOvr>
  <mc:AlternateContent xmlns:mc="http://schemas.openxmlformats.org/markup-compatibility/2006">
    <mc:Choice xmlns:p14="http://schemas.microsoft.com/office/powerpoint/2010/main" Requires="p14">
      <p:transition spd="slow" p14:dur="2000" advTm="34689"/>
    </mc:Choice>
    <mc:Fallback>
      <p:transition spd="slow" advTm="34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5420" y="622073"/>
            <a:ext cx="8229600" cy="387798"/>
          </a:xfrm>
          <a:prstGeom prst="rect">
            <a:avLst/>
          </a:prstGeom>
        </p:spPr>
        <p:txBody>
          <a:bodyPr/>
          <a:lstStyle/>
          <a:p>
            <a:pPr algn="l"/>
            <a:r>
              <a:rPr lang="en-US" altLang="en-US" b="1" dirty="0">
                <a:latin typeface="Trebuchet MS"/>
              </a:rPr>
              <a:t>Cholinergic Drugs—</a:t>
            </a:r>
            <a:r>
              <a:rPr lang="en-US" altLang="en-US" b="1" dirty="0">
                <a:latin typeface="Trebuchet MS" pitchFamily="34" charset="0"/>
                <a:ea typeface="Trebuchet MS" pitchFamily="34" charset="0"/>
                <a:cs typeface="Trebuchet MS" pitchFamily="34" charset="0"/>
              </a:rPr>
              <a:t>Interactions</a:t>
            </a:r>
            <a:endParaRPr lang="en-US" b="1" dirty="0">
              <a:latin typeface="Trebuchet MS"/>
              <a:cs typeface="Trebuchet MS"/>
            </a:endParaRPr>
          </a:p>
        </p:txBody>
      </p:sp>
      <p:graphicFrame>
        <p:nvGraphicFramePr>
          <p:cNvPr id="8" name="Table 8" descr="This picture Describes about Cholinergic Drugs—Interactions">
            <a:extLst>
              <a:ext uri="{FF2B5EF4-FFF2-40B4-BE49-F238E27FC236}">
                <a16:creationId xmlns:a16="http://schemas.microsoft.com/office/drawing/2014/main" id="{BDB48780-4D40-4D15-B803-FE6265AE5DAD}"/>
              </a:ext>
            </a:extLst>
          </p:cNvPr>
          <p:cNvGraphicFramePr>
            <a:graphicFrameLocks noGrp="1"/>
          </p:cNvGraphicFramePr>
          <p:nvPr>
            <p:ph idx="4294967295"/>
            <p:extLst>
              <p:ext uri="{D42A27DB-BD31-4B8C-83A1-F6EECF244321}">
                <p14:modId xmlns:p14="http://schemas.microsoft.com/office/powerpoint/2010/main" val="525945206"/>
              </p:ext>
            </p:extLst>
          </p:nvPr>
        </p:nvGraphicFramePr>
        <p:xfrm>
          <a:off x="507990" y="1788868"/>
          <a:ext cx="8229600" cy="3413760"/>
        </p:xfrm>
        <a:graphic>
          <a:graphicData uri="http://schemas.openxmlformats.org/drawingml/2006/table">
            <a:tbl>
              <a:tblPr firstRow="1" bandRow="1">
                <a:tableStyleId>{5C22544A-7EE6-4342-B048-85BDC9FD1C3A}</a:tableStyleId>
              </a:tblPr>
              <a:tblGrid>
                <a:gridCol w="2478505">
                  <a:extLst>
                    <a:ext uri="{9D8B030D-6E8A-4147-A177-3AD203B41FA5}">
                      <a16:colId xmlns:a16="http://schemas.microsoft.com/office/drawing/2014/main" val="694760308"/>
                    </a:ext>
                  </a:extLst>
                </a:gridCol>
                <a:gridCol w="2586790">
                  <a:extLst>
                    <a:ext uri="{9D8B030D-6E8A-4147-A177-3AD203B41FA5}">
                      <a16:colId xmlns:a16="http://schemas.microsoft.com/office/drawing/2014/main" val="3345274210"/>
                    </a:ext>
                  </a:extLst>
                </a:gridCol>
                <a:gridCol w="3164305">
                  <a:extLst>
                    <a:ext uri="{9D8B030D-6E8A-4147-A177-3AD203B41FA5}">
                      <a16:colId xmlns:a16="http://schemas.microsoft.com/office/drawing/2014/main" val="2080785933"/>
                    </a:ext>
                  </a:extLst>
                </a:gridCol>
              </a:tblGrid>
              <a:tr h="370840">
                <a:tc>
                  <a:txBody>
                    <a:bodyPr/>
                    <a:lstStyle/>
                    <a:p>
                      <a:r>
                        <a:rPr lang="en-US" sz="2000" dirty="0">
                          <a:latin typeface="Trebuchet MS"/>
                        </a:rPr>
                        <a:t>Interacting Drug</a:t>
                      </a:r>
                    </a:p>
                  </a:txBody>
                  <a:tcPr/>
                </a:tc>
                <a:tc>
                  <a:txBody>
                    <a:bodyPr/>
                    <a:lstStyle/>
                    <a:p>
                      <a:r>
                        <a:rPr lang="en-US" sz="2000" dirty="0">
                          <a:latin typeface="Trebuchet MS"/>
                        </a:rPr>
                        <a:t>Common Use</a:t>
                      </a:r>
                    </a:p>
                  </a:txBody>
                  <a:tcPr/>
                </a:tc>
                <a:tc>
                  <a:txBody>
                    <a:bodyPr/>
                    <a:lstStyle/>
                    <a:p>
                      <a:r>
                        <a:rPr lang="en-US" sz="2000" dirty="0">
                          <a:latin typeface="Trebuchet MS"/>
                        </a:rPr>
                        <a:t>Effect of Interaction</a:t>
                      </a:r>
                    </a:p>
                  </a:txBody>
                  <a:tcPr/>
                </a:tc>
                <a:extLst>
                  <a:ext uri="{0D108BD9-81ED-4DB2-BD59-A6C34878D82A}">
                    <a16:rowId xmlns:a16="http://schemas.microsoft.com/office/drawing/2014/main" val="315535713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Trebuchet MS"/>
                        </a:rPr>
                        <a:t>Aminoglycoside antibiotics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latin typeface="Trebuchet MS"/>
                      </a:endParaRPr>
                    </a:p>
                  </a:txBody>
                  <a:tcPr/>
                </a:tc>
                <a:tc>
                  <a:txBody>
                    <a:bodyPr/>
                    <a:lstStyle/>
                    <a:p>
                      <a:r>
                        <a:rPr lang="en-US" sz="2000" dirty="0">
                          <a:latin typeface="Trebuchet MS"/>
                        </a:rPr>
                        <a:t>Anti-infective agent</a:t>
                      </a:r>
                    </a:p>
                  </a:txBody>
                  <a:tcPr/>
                </a:tc>
                <a:tc>
                  <a:txBody>
                    <a:bodyPr/>
                    <a:lstStyle/>
                    <a:p>
                      <a:r>
                        <a:rPr lang="en-US" sz="2000" dirty="0">
                          <a:latin typeface="Trebuchet MS"/>
                        </a:rPr>
                        <a:t>Increased neuromuscular blocking effect</a:t>
                      </a:r>
                    </a:p>
                  </a:txBody>
                  <a:tcPr/>
                </a:tc>
                <a:extLst>
                  <a:ext uri="{0D108BD9-81ED-4DB2-BD59-A6C34878D82A}">
                    <a16:rowId xmlns:a16="http://schemas.microsoft.com/office/drawing/2014/main" val="2629661055"/>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Trebuchet MS"/>
                        </a:rPr>
                        <a:t>Corticosteroids</a:t>
                      </a:r>
                    </a:p>
                  </a:txBody>
                  <a:tcPr/>
                </a:tc>
                <a:tc>
                  <a:txBody>
                    <a:bodyPr/>
                    <a:lstStyle/>
                    <a:p>
                      <a:r>
                        <a:rPr lang="en-US" sz="2000" dirty="0">
                          <a:latin typeface="Trebuchet MS"/>
                        </a:rPr>
                        <a:t>Treatment of inflammatory/respiratory problems</a:t>
                      </a:r>
                    </a:p>
                  </a:txBody>
                  <a:tcPr/>
                </a:tc>
                <a:tc>
                  <a:txBody>
                    <a:bodyPr/>
                    <a:lstStyle/>
                    <a:p>
                      <a:r>
                        <a:rPr lang="en-US" sz="2000" dirty="0">
                          <a:latin typeface="Trebuchet MS"/>
                        </a:rPr>
                        <a:t>Decreased effect of the cholinergic</a:t>
                      </a:r>
                    </a:p>
                  </a:txBody>
                  <a:tcPr/>
                </a:tc>
                <a:extLst>
                  <a:ext uri="{0D108BD9-81ED-4DB2-BD59-A6C34878D82A}">
                    <a16:rowId xmlns:a16="http://schemas.microsoft.com/office/drawing/2014/main" val="1643155147"/>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Trebuchet MS"/>
                        </a:rPr>
                        <a:t>Other cholinergics</a:t>
                      </a:r>
                    </a:p>
                  </a:txBody>
                  <a:tcPr/>
                </a:tc>
                <a:tc>
                  <a:txBody>
                    <a:bodyPr/>
                    <a:lstStyle/>
                    <a:p>
                      <a:r>
                        <a:rPr lang="en-US" sz="2000" dirty="0">
                          <a:latin typeface="Trebuchet MS"/>
                        </a:rPr>
                        <a:t>Treatment of urinary retention or myasthenia gravis</a:t>
                      </a:r>
                    </a:p>
                  </a:txBody>
                  <a:tcPr/>
                </a:tc>
                <a:tc>
                  <a:txBody>
                    <a:bodyPr/>
                    <a:lstStyle/>
                    <a:p>
                      <a:r>
                        <a:rPr lang="en-US" sz="2000" dirty="0">
                          <a:latin typeface="Trebuchet MS"/>
                        </a:rPr>
                        <a:t>Synergistic effect, greater risk of toxicity. Antidote is atropine.</a:t>
                      </a:r>
                    </a:p>
                  </a:txBody>
                  <a:tcPr/>
                </a:tc>
                <a:extLst>
                  <a:ext uri="{0D108BD9-81ED-4DB2-BD59-A6C34878D82A}">
                    <a16:rowId xmlns:a16="http://schemas.microsoft.com/office/drawing/2014/main" val="1349918031"/>
                  </a:ext>
                </a:extLst>
              </a:tr>
            </a:tbl>
          </a:graphicData>
        </a:graphic>
      </p:graphicFrame>
      <p:pic>
        <p:nvPicPr>
          <p:cNvPr id="3" name="Audio 2">
            <a:hlinkClick r:id="" action="ppaction://media"/>
            <a:extLst>
              <a:ext uri="{FF2B5EF4-FFF2-40B4-BE49-F238E27FC236}">
                <a16:creationId xmlns:a16="http://schemas.microsoft.com/office/drawing/2014/main" id="{0CA90DAE-FFC2-45B4-8E85-E6D8AD3DBD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68924648"/>
      </p:ext>
    </p:extLst>
  </p:cSld>
  <p:clrMapOvr>
    <a:masterClrMapping/>
  </p:clrMapOvr>
  <mc:AlternateContent xmlns:mc="http://schemas.openxmlformats.org/markup-compatibility/2006">
    <mc:Choice xmlns:p14="http://schemas.microsoft.com/office/powerpoint/2010/main" Requires="p14">
      <p:transition spd="slow" p14:dur="2000" advTm="60154"/>
    </mc:Choice>
    <mc:Fallback>
      <p:transition spd="slow" advTm="60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#1</a:t>
            </a:r>
            <a:endParaRPr lang="en-US" dirty="0"/>
          </a:p>
        </p:txBody>
      </p:sp>
      <p:sp>
        <p:nvSpPr>
          <p:cNvPr id="3" name="Content Placeholder 2"/>
          <p:cNvSpPr>
            <a:spLocks noGrp="1"/>
          </p:cNvSpPr>
          <p:nvPr>
            <p:ph sz="half" idx="1"/>
          </p:nvPr>
        </p:nvSpPr>
        <p:spPr>
          <a:xfrm>
            <a:off x="330200" y="1141663"/>
            <a:ext cx="8614616" cy="3686175"/>
          </a:xfrm>
        </p:spPr>
        <p:txBody>
          <a:bodyPr/>
          <a:lstStyle/>
          <a:p>
            <a:pPr eaLnBrk="1" hangingPunct="1"/>
            <a:r>
              <a:rPr lang="en-US" altLang="en-US" sz="2400" b="1" dirty="0">
                <a:latin typeface="Trebuchet MS" pitchFamily="34" charset="0"/>
                <a:ea typeface="Trebuchet MS" pitchFamily="34" charset="0"/>
                <a:cs typeface="Trebuchet MS" pitchFamily="34" charset="0"/>
              </a:rPr>
              <a:t>Preadministration Assessment</a:t>
            </a:r>
          </a:p>
          <a:p>
            <a:pPr eaLnBrk="1" hangingPunct="1"/>
            <a:r>
              <a:rPr lang="en-US" altLang="en-US" sz="2400" dirty="0">
                <a:latin typeface="Trebuchet MS" pitchFamily="34" charset="0"/>
                <a:ea typeface="Trebuchet MS" pitchFamily="34" charset="0"/>
                <a:cs typeface="Trebuchet MS" pitchFamily="34" charset="0"/>
              </a:rPr>
              <a:t>Prior to administration for urinary retention.</a:t>
            </a:r>
          </a:p>
          <a:p>
            <a:pPr eaLnBrk="1" hangingPunct="1">
              <a:buFont typeface="Arial" panose="020B0604020202020204" pitchFamily="34" charset="0"/>
              <a:buChar char="•"/>
            </a:pPr>
            <a:r>
              <a:rPr lang="en-US" altLang="en-US" sz="2400" b="1" dirty="0">
                <a:latin typeface="Trebuchet MS" pitchFamily="34" charset="0"/>
                <a:ea typeface="Trebuchet MS" pitchFamily="34" charset="0"/>
                <a:cs typeface="Trebuchet MS" pitchFamily="34" charset="0"/>
              </a:rPr>
              <a:t>Objective </a:t>
            </a:r>
            <a:r>
              <a:rPr lang="en-US" altLang="en-US" sz="2400" dirty="0">
                <a:latin typeface="Trebuchet MS" pitchFamily="34" charset="0"/>
                <a:cs typeface="Trebuchet MS" pitchFamily="34" charset="0"/>
              </a:rPr>
              <a:t>Data</a:t>
            </a:r>
            <a:endParaRPr lang="en-US" altLang="en-US" sz="2400" b="1" dirty="0">
              <a:latin typeface="Trebuchet MS" pitchFamily="34" charset="0"/>
              <a:ea typeface="Trebuchet MS" pitchFamily="34" charset="0"/>
              <a:cs typeface="Trebuchet MS" pitchFamily="34" charset="0"/>
            </a:endParaRPr>
          </a:p>
          <a:p>
            <a:pPr marL="1028700" lvl="1">
              <a:buFontTx/>
              <a:buChar char="•"/>
            </a:pPr>
            <a:r>
              <a:rPr lang="en-US" altLang="en-US" dirty="0">
                <a:latin typeface="Trebuchet MS"/>
                <a:cs typeface="Trebuchet MS" pitchFamily="34" charset="0"/>
              </a:rPr>
              <a:t>General observation and palpation of abdomen, swelling over the pelvis</a:t>
            </a:r>
          </a:p>
          <a:p>
            <a:pPr marL="1028700" lvl="1">
              <a:buFontTx/>
              <a:buChar char="•"/>
            </a:pPr>
            <a:r>
              <a:rPr lang="en-US" altLang="en-US" dirty="0">
                <a:latin typeface="Trebuchet MS"/>
                <a:cs typeface="Trebuchet MS" pitchFamily="34" charset="0"/>
              </a:rPr>
              <a:t>Bladder scanning measurement of residual urine</a:t>
            </a:r>
          </a:p>
          <a:p>
            <a:pPr marL="1028700" lvl="1">
              <a:buFontTx/>
              <a:buChar char="•"/>
            </a:pPr>
            <a:r>
              <a:rPr lang="en-US" altLang="en-US" dirty="0">
                <a:latin typeface="Trebuchet MS"/>
                <a:cs typeface="Trebuchet MS" pitchFamily="34" charset="0"/>
              </a:rPr>
              <a:t>Vital signs </a:t>
            </a:r>
          </a:p>
          <a:p>
            <a:pPr marL="1028700" lvl="1">
              <a:buFontTx/>
              <a:buChar char="•"/>
            </a:pPr>
            <a:r>
              <a:rPr lang="en-US" altLang="en-US" dirty="0">
                <a:latin typeface="Trebuchet MS"/>
                <a:cs typeface="Trebuchet MS" pitchFamily="34" charset="0"/>
              </a:rPr>
              <a:t>Renal function tests</a:t>
            </a:r>
          </a:p>
          <a:p>
            <a:pPr marL="1028700" lvl="1">
              <a:buFontTx/>
              <a:buChar char="•"/>
            </a:pPr>
            <a:r>
              <a:rPr lang="en-US" altLang="en-US" dirty="0">
                <a:latin typeface="Trebuchet MS"/>
                <a:cs typeface="Trebuchet MS" pitchFamily="34" charset="0"/>
              </a:rPr>
              <a:t>Urinalys</a:t>
            </a:r>
          </a:p>
          <a:p>
            <a:endParaRPr lang="en-US" sz="2400" dirty="0"/>
          </a:p>
        </p:txBody>
      </p:sp>
      <p:pic>
        <p:nvPicPr>
          <p:cNvPr id="5" name="Picture 2" descr="This picture Describes about Nursing Process—Client Receiving a Cholinergic Drug">
            <a:extLst>
              <a:ext uri="{FF2B5EF4-FFF2-40B4-BE49-F238E27FC236}">
                <a16:creationId xmlns:a16="http://schemas.microsoft.com/office/drawing/2014/main" id="{EA465EB8-EA22-4ECC-A22A-12A9B52E930F}"/>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4990687" y="4087814"/>
            <a:ext cx="3675888" cy="245059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2CC81E0-00DC-48A1-B34F-B06C32CC59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80000117"/>
      </p:ext>
    </p:extLst>
  </p:cSld>
  <p:clrMapOvr>
    <a:masterClrMapping/>
  </p:clrMapOvr>
  <mc:AlternateContent xmlns:mc="http://schemas.openxmlformats.org/markup-compatibility/2006">
    <mc:Choice xmlns:p14="http://schemas.microsoft.com/office/powerpoint/2010/main" Requires="p14">
      <p:transition spd="slow" p14:dur="2000" advTm="199870"/>
    </mc:Choice>
    <mc:Fallback>
      <p:transition spd="slow" advTm="199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#2</a:t>
            </a:r>
            <a:endParaRPr lang="en-US" dirty="0"/>
          </a:p>
        </p:txBody>
      </p:sp>
      <p:sp>
        <p:nvSpPr>
          <p:cNvPr id="3" name="Content Placeholder 2"/>
          <p:cNvSpPr>
            <a:spLocks noGrp="1"/>
          </p:cNvSpPr>
          <p:nvPr>
            <p:ph sz="half" idx="1"/>
          </p:nvPr>
        </p:nvSpPr>
        <p:spPr>
          <a:xfrm>
            <a:off x="55880" y="1272289"/>
            <a:ext cx="8614616" cy="3686175"/>
          </a:xfrm>
        </p:spPr>
        <p:txBody>
          <a:bodyPr/>
          <a:lstStyle/>
          <a:p>
            <a:pPr eaLnBrk="1" hangingPunct="1"/>
            <a:r>
              <a:rPr lang="en-US" altLang="en-US" sz="2200" b="1" dirty="0">
                <a:latin typeface="Trebuchet MS" pitchFamily="34" charset="0"/>
                <a:ea typeface="Trebuchet MS" pitchFamily="34" charset="0"/>
                <a:cs typeface="Trebuchet MS" pitchFamily="34" charset="0"/>
              </a:rPr>
              <a:t>Preadministration Assessment (continued)</a:t>
            </a:r>
          </a:p>
          <a:p>
            <a:r>
              <a:rPr lang="en-US" altLang="en-US" sz="2200" dirty="0">
                <a:latin typeface="Trebuchet MS" pitchFamily="34" charset="0"/>
                <a:ea typeface="Trebuchet MS" pitchFamily="34" charset="0"/>
                <a:cs typeface="Trebuchet MS" pitchFamily="34" charset="0"/>
              </a:rPr>
              <a:t>Prior to administration for urinary retention.</a:t>
            </a:r>
          </a:p>
          <a:p>
            <a:pPr marL="340995" indent="-340995" eaLnBrk="1" hangingPunct="1">
              <a:buFontTx/>
              <a:buChar char="•"/>
            </a:pPr>
            <a:r>
              <a:rPr lang="en-US" altLang="en-US" sz="2200" b="1" dirty="0">
                <a:latin typeface="Trebuchet MS" pitchFamily="34" charset="0"/>
                <a:cs typeface="Trebuchet MS" pitchFamily="34" charset="0"/>
              </a:rPr>
              <a:t>Subjective </a:t>
            </a:r>
            <a:r>
              <a:rPr lang="en-US" altLang="en-US" sz="2200" dirty="0">
                <a:latin typeface="Trebuchet MS" pitchFamily="34" charset="0"/>
                <a:cs typeface="Trebuchet MS" pitchFamily="34" charset="0"/>
              </a:rPr>
              <a:t>Data</a:t>
            </a:r>
          </a:p>
          <a:p>
            <a:pPr marL="1083945" lvl="1" indent="-340995" eaLnBrk="1" hangingPunct="1">
              <a:buFontTx/>
              <a:buChar char="•"/>
            </a:pPr>
            <a:r>
              <a:rPr lang="en-US" altLang="en-US" sz="2200" dirty="0">
                <a:latin typeface="Trebuchet MS"/>
                <a:cs typeface="Trebuchet MS" pitchFamily="34" charset="0"/>
              </a:rPr>
              <a:t>Client’s description of retention, pain, pressure, incontinence</a:t>
            </a:r>
          </a:p>
          <a:p>
            <a:pPr marL="1083945" lvl="1" indent="-340995" eaLnBrk="1" hangingPunct="1">
              <a:buFontTx/>
              <a:buChar char="•"/>
            </a:pPr>
            <a:r>
              <a:rPr lang="en-US" altLang="en-US" sz="2200" dirty="0">
                <a:latin typeface="Trebuchet MS"/>
                <a:cs typeface="Trebuchet MS" pitchFamily="34" charset="0"/>
              </a:rPr>
              <a:t>Type and duration of symptoms including bowel </a:t>
            </a:r>
          </a:p>
          <a:p>
            <a:pPr marL="1083945" lvl="1" indent="-340995" eaLnBrk="1" hangingPunct="1">
              <a:buFontTx/>
              <a:buChar char="•"/>
            </a:pPr>
            <a:r>
              <a:rPr lang="en-US" altLang="en-US" sz="2200" dirty="0">
                <a:latin typeface="Trebuchet MS"/>
                <a:cs typeface="Trebuchet MS" pitchFamily="34" charset="0"/>
              </a:rPr>
              <a:t>Drug and surgical history</a:t>
            </a:r>
          </a:p>
          <a:p>
            <a:pPr marL="1083945" lvl="1" indent="-340995" eaLnBrk="1" hangingPunct="1">
              <a:buFontTx/>
              <a:buChar char="•"/>
            </a:pPr>
            <a:r>
              <a:rPr lang="en-US" altLang="en-US" sz="2200" dirty="0">
                <a:latin typeface="Trebuchet MS"/>
                <a:cs typeface="Trebuchet MS" pitchFamily="34" charset="0"/>
              </a:rPr>
              <a:t>Remedies attempted before seeking care</a:t>
            </a:r>
          </a:p>
        </p:txBody>
      </p:sp>
      <p:pic>
        <p:nvPicPr>
          <p:cNvPr id="5" name="Content Placeholder 4" descr="This picture Describes about Nursing Process—Client Receiving a Cholinergic Drug">
            <a:extLst>
              <a:ext uri="{FF2B5EF4-FFF2-40B4-BE49-F238E27FC236}">
                <a16:creationId xmlns:a16="http://schemas.microsoft.com/office/drawing/2014/main" id="{1C8D40C4-8351-4191-B2F3-AB410EF2B516}"/>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6432836" y="4775768"/>
            <a:ext cx="2679620" cy="178461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193AA53E-4840-4C14-8747-C58581A2D6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30656177"/>
      </p:ext>
    </p:extLst>
  </p:cSld>
  <p:clrMapOvr>
    <a:masterClrMapping/>
  </p:clrMapOvr>
  <mc:AlternateContent xmlns:mc="http://schemas.openxmlformats.org/markup-compatibility/2006">
    <mc:Choice xmlns:p14="http://schemas.microsoft.com/office/powerpoint/2010/main" Requires="p14">
      <p:transition spd="slow" p14:dur="2000" advTm="51445"/>
    </mc:Choice>
    <mc:Fallback>
      <p:transition spd="slow" advTm="51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#3</a:t>
            </a:r>
            <a:endParaRPr lang="en-US" dirty="0"/>
          </a:p>
        </p:txBody>
      </p:sp>
      <p:sp>
        <p:nvSpPr>
          <p:cNvPr id="3" name="Content Placeholder 2"/>
          <p:cNvSpPr>
            <a:spLocks noGrp="1"/>
          </p:cNvSpPr>
          <p:nvPr>
            <p:ph sz="half" idx="1"/>
          </p:nvPr>
        </p:nvSpPr>
        <p:spPr>
          <a:xfrm>
            <a:off x="330200" y="1257775"/>
            <a:ext cx="5780314" cy="3686175"/>
          </a:xfrm>
        </p:spPr>
        <p:txBody>
          <a:bodyPr/>
          <a:lstStyle/>
          <a:p>
            <a:pPr eaLnBrk="1" hangingPunct="1"/>
            <a:r>
              <a:rPr lang="en-US" altLang="en-US" sz="1900" b="1" dirty="0">
                <a:latin typeface="Trebuchet MS" pitchFamily="34" charset="0"/>
                <a:ea typeface="Trebuchet MS" pitchFamily="34" charset="0"/>
                <a:cs typeface="Trebuchet MS" pitchFamily="34" charset="0"/>
              </a:rPr>
              <a:t>Preadministration Assessment</a:t>
            </a:r>
          </a:p>
          <a:p>
            <a:pPr eaLnBrk="1" hangingPunct="1"/>
            <a:r>
              <a:rPr lang="en-US" altLang="en-US" sz="1900" dirty="0">
                <a:latin typeface="Trebuchet MS" pitchFamily="34" charset="0"/>
                <a:ea typeface="Trebuchet MS" pitchFamily="34" charset="0"/>
                <a:cs typeface="Trebuchet MS" pitchFamily="34" charset="0"/>
              </a:rPr>
              <a:t>Prior to administration for Myasthenia Gravis.</a:t>
            </a:r>
          </a:p>
          <a:p>
            <a:pPr eaLnBrk="1" hangingPunct="1">
              <a:buFont typeface="Arial" panose="020B0604020202020204" pitchFamily="34" charset="0"/>
              <a:buChar char="•"/>
            </a:pPr>
            <a:r>
              <a:rPr lang="en-US" altLang="en-US" sz="1900" b="1" dirty="0">
                <a:latin typeface="Trebuchet MS" pitchFamily="34" charset="0"/>
                <a:ea typeface="Trebuchet MS" pitchFamily="34" charset="0"/>
                <a:cs typeface="Trebuchet MS" pitchFamily="34" charset="0"/>
              </a:rPr>
              <a:t>Objective </a:t>
            </a:r>
            <a:r>
              <a:rPr lang="en-US" altLang="en-US" sz="1900" dirty="0">
                <a:latin typeface="Trebuchet MS" pitchFamily="34" charset="0"/>
                <a:cs typeface="Trebuchet MS" pitchFamily="34" charset="0"/>
              </a:rPr>
              <a:t>Data</a:t>
            </a:r>
            <a:endParaRPr lang="en-US" altLang="en-US" sz="1900" b="1" dirty="0">
              <a:latin typeface="Trebuchet MS" pitchFamily="34" charset="0"/>
              <a:ea typeface="Trebuchet MS" pitchFamily="34" charset="0"/>
              <a:cs typeface="Trebuchet MS" pitchFamily="34" charset="0"/>
            </a:endParaRPr>
          </a:p>
          <a:p>
            <a:pPr marL="1028700" lvl="1">
              <a:buFontTx/>
              <a:buChar char="•"/>
            </a:pPr>
            <a:r>
              <a:rPr lang="en-US" altLang="en-US" sz="1900" dirty="0">
                <a:latin typeface="Trebuchet MS"/>
                <a:cs typeface="Trebuchet MS" pitchFamily="34" charset="0"/>
              </a:rPr>
              <a:t>Complete neurological assessment</a:t>
            </a:r>
          </a:p>
          <a:p>
            <a:pPr marL="1028700" lvl="1">
              <a:buFontTx/>
              <a:buChar char="•"/>
            </a:pPr>
            <a:r>
              <a:rPr lang="en-US" altLang="en-US" sz="1900" dirty="0">
                <a:latin typeface="Trebuchet MS"/>
                <a:cs typeface="Trebuchet MS" pitchFamily="34" charset="0"/>
              </a:rPr>
              <a:t>Interdisciplinary assessments with speech or occupational therapy for signs of:</a:t>
            </a:r>
          </a:p>
          <a:p>
            <a:pPr marL="1428750" lvl="2">
              <a:buFontTx/>
              <a:buChar char="•"/>
            </a:pPr>
            <a:r>
              <a:rPr lang="en-US" altLang="en-US" sz="1900" dirty="0">
                <a:latin typeface="Trebuchet MS"/>
                <a:cs typeface="Trebuchet MS" pitchFamily="34" charset="0"/>
              </a:rPr>
              <a:t>Muscle weakness</a:t>
            </a:r>
          </a:p>
          <a:p>
            <a:pPr marL="1428750" lvl="2">
              <a:buFontTx/>
              <a:buChar char="•"/>
            </a:pPr>
            <a:r>
              <a:rPr lang="en-US" altLang="en-US" sz="1900" dirty="0">
                <a:latin typeface="Trebuchet MS"/>
                <a:cs typeface="Trebuchet MS" pitchFamily="34" charset="0"/>
              </a:rPr>
              <a:t>Inability to chew and swallow</a:t>
            </a:r>
          </a:p>
          <a:p>
            <a:pPr marL="1428750" lvl="2">
              <a:buFontTx/>
              <a:buChar char="•"/>
            </a:pPr>
            <a:r>
              <a:rPr lang="en-US" altLang="en-US" sz="1900" dirty="0">
                <a:latin typeface="Trebuchet MS"/>
                <a:cs typeface="Trebuchet MS" pitchFamily="34" charset="0"/>
              </a:rPr>
              <a:t>Drooping of eyelids</a:t>
            </a:r>
          </a:p>
          <a:p>
            <a:pPr marL="1428750" lvl="2">
              <a:buFontTx/>
              <a:buChar char="•"/>
            </a:pPr>
            <a:r>
              <a:rPr lang="en-US" altLang="en-US" sz="1900" dirty="0">
                <a:latin typeface="Trebuchet MS"/>
                <a:cs typeface="Trebuchet MS" pitchFamily="34" charset="0"/>
              </a:rPr>
              <a:t>Difficulty breathing</a:t>
            </a:r>
          </a:p>
          <a:p>
            <a:pPr marL="1428750" lvl="2">
              <a:buFontTx/>
              <a:buChar char="•"/>
            </a:pPr>
            <a:r>
              <a:rPr lang="en-US" altLang="en-US" sz="1900" dirty="0">
                <a:latin typeface="Trebuchet MS"/>
                <a:cs typeface="Trebuchet MS" pitchFamily="34" charset="0"/>
              </a:rPr>
              <a:t>Extreme fatigue</a:t>
            </a:r>
          </a:p>
          <a:p>
            <a:pPr marL="1428750" lvl="2">
              <a:buFontTx/>
              <a:buChar char="•"/>
            </a:pPr>
            <a:r>
              <a:rPr lang="en-US" altLang="en-US" sz="1900" dirty="0">
                <a:latin typeface="Trebuchet MS"/>
                <a:cs typeface="Trebuchet MS" pitchFamily="34" charset="0"/>
              </a:rPr>
              <a:t>Inability to perform repetitive movements</a:t>
            </a:r>
          </a:p>
        </p:txBody>
      </p:sp>
      <p:pic>
        <p:nvPicPr>
          <p:cNvPr id="5" name="Picture 2" descr="This picture Describes about Nursing Process—Client Receiving a Cholinergic Drug">
            <a:extLst>
              <a:ext uri="{FF2B5EF4-FFF2-40B4-BE49-F238E27FC236}">
                <a16:creationId xmlns:a16="http://schemas.microsoft.com/office/drawing/2014/main" id="{CA93C3D3-CB6E-44F3-9709-3FF3AD668BA0}"/>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6110514" y="3654646"/>
            <a:ext cx="2578608" cy="257860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925CF6C-CC00-491D-84E2-E3ADE3B8A0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71724391"/>
      </p:ext>
    </p:extLst>
  </p:cSld>
  <p:clrMapOvr>
    <a:masterClrMapping/>
  </p:clrMapOvr>
  <mc:AlternateContent xmlns:mc="http://schemas.openxmlformats.org/markup-compatibility/2006">
    <mc:Choice xmlns:p14="http://schemas.microsoft.com/office/powerpoint/2010/main" Requires="p14">
      <p:transition spd="slow" p14:dur="2000" advTm="56757"/>
    </mc:Choice>
    <mc:Fallback>
      <p:transition spd="slow" advTm="56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#4</a:t>
            </a:r>
            <a:endParaRPr lang="en-US" dirty="0"/>
          </a:p>
        </p:txBody>
      </p:sp>
      <p:sp>
        <p:nvSpPr>
          <p:cNvPr id="3" name="Content Placeholder 2"/>
          <p:cNvSpPr>
            <a:spLocks noGrp="1"/>
          </p:cNvSpPr>
          <p:nvPr>
            <p:ph sz="half" idx="1"/>
          </p:nvPr>
        </p:nvSpPr>
        <p:spPr>
          <a:xfrm>
            <a:off x="330200" y="1286803"/>
            <a:ext cx="8614616" cy="3023961"/>
          </a:xfrm>
        </p:spPr>
        <p:txBody>
          <a:bodyPr/>
          <a:lstStyle/>
          <a:p>
            <a:pPr eaLnBrk="1" hangingPunct="1"/>
            <a:r>
              <a:rPr lang="en-US" altLang="en-US" sz="2200" b="1" dirty="0">
                <a:latin typeface="Trebuchet MS" pitchFamily="34" charset="0"/>
                <a:ea typeface="Trebuchet MS" pitchFamily="34" charset="0"/>
                <a:cs typeface="Trebuchet MS" pitchFamily="34" charset="0"/>
              </a:rPr>
              <a:t>Preadministration Assessment (continued)</a:t>
            </a:r>
          </a:p>
          <a:p>
            <a:r>
              <a:rPr lang="en-US" altLang="en-US" sz="2200" dirty="0">
                <a:latin typeface="Trebuchet MS" pitchFamily="34" charset="0"/>
                <a:ea typeface="Trebuchet MS" pitchFamily="34" charset="0"/>
                <a:cs typeface="Trebuchet MS" pitchFamily="34" charset="0"/>
              </a:rPr>
              <a:t>Prior to administration for Myasthenia Gravis.</a:t>
            </a:r>
          </a:p>
          <a:p>
            <a:pPr marL="340995" indent="-340995" eaLnBrk="1" hangingPunct="1">
              <a:buFontTx/>
              <a:buChar char="•"/>
            </a:pPr>
            <a:r>
              <a:rPr lang="en-US" altLang="en-US" sz="2200" b="1" dirty="0">
                <a:latin typeface="Trebuchet MS" pitchFamily="34" charset="0"/>
                <a:cs typeface="Trebuchet MS" pitchFamily="34" charset="0"/>
              </a:rPr>
              <a:t>Subjective </a:t>
            </a:r>
            <a:r>
              <a:rPr lang="en-US" altLang="en-US" sz="2200" dirty="0">
                <a:latin typeface="Trebuchet MS" pitchFamily="34" charset="0"/>
                <a:cs typeface="Trebuchet MS" pitchFamily="34" charset="0"/>
              </a:rPr>
              <a:t>Data</a:t>
            </a:r>
          </a:p>
          <a:p>
            <a:pPr marL="1083945" lvl="1" indent="-340995" eaLnBrk="1" hangingPunct="1">
              <a:buFontTx/>
              <a:buChar char="•"/>
            </a:pPr>
            <a:r>
              <a:rPr lang="en-US" altLang="en-US" sz="2200" dirty="0">
                <a:latin typeface="Trebuchet MS"/>
                <a:cs typeface="Trebuchet MS" pitchFamily="34" charset="0"/>
              </a:rPr>
              <a:t>Client’s description of muscle weakness symptoms</a:t>
            </a:r>
          </a:p>
          <a:p>
            <a:pPr marL="1083945" lvl="1" indent="-340995" eaLnBrk="1" hangingPunct="1">
              <a:buFontTx/>
              <a:buChar char="•"/>
            </a:pPr>
            <a:r>
              <a:rPr lang="en-US" altLang="en-US" sz="2200" dirty="0">
                <a:latin typeface="Trebuchet MS"/>
                <a:cs typeface="Trebuchet MS" pitchFamily="34" charset="0"/>
              </a:rPr>
              <a:t>Drug and surgical history</a:t>
            </a:r>
          </a:p>
          <a:p>
            <a:pPr marL="1083945" lvl="1" indent="-340995" eaLnBrk="1" hangingPunct="1">
              <a:buFontTx/>
              <a:buChar char="•"/>
            </a:pPr>
            <a:r>
              <a:rPr lang="en-US" altLang="en-US" sz="2200" dirty="0">
                <a:latin typeface="Trebuchet MS"/>
                <a:cs typeface="Trebuchet MS" pitchFamily="34" charset="0"/>
              </a:rPr>
              <a:t>Remedies attempted before seeking care</a:t>
            </a:r>
          </a:p>
        </p:txBody>
      </p:sp>
      <p:pic>
        <p:nvPicPr>
          <p:cNvPr id="5" name="Picture 2" descr="This picture Describes about Nursing Process—Client Receiving a Cholinergic Drug">
            <a:extLst>
              <a:ext uri="{FF2B5EF4-FFF2-40B4-BE49-F238E27FC236}">
                <a16:creationId xmlns:a16="http://schemas.microsoft.com/office/drawing/2014/main" id="{419FFCBC-F3B0-4AC0-B16B-7797BADEE9AE}"/>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2893444" y="4251230"/>
            <a:ext cx="3382512" cy="225670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5B42A0C-DC2D-4CDF-94F0-FA43017821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82176825"/>
      </p:ext>
    </p:extLst>
  </p:cSld>
  <p:clrMapOvr>
    <a:masterClrMapping/>
  </p:clrMapOvr>
  <mc:AlternateContent xmlns:mc="http://schemas.openxmlformats.org/markup-compatibility/2006">
    <mc:Choice xmlns:p14="http://schemas.microsoft.com/office/powerpoint/2010/main" Requires="p14">
      <p:transition spd="slow" p14:dur="2000" advTm="15548"/>
    </mc:Choice>
    <mc:Fallback>
      <p:transition spd="slow" advTm="15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dirty="0">
                <a:latin typeface="Trebuchet MS"/>
                <a:cs typeface="Trebuchet MS"/>
              </a:rPr>
              <a:t>Pharmacology in Practice Exercise #2</a:t>
            </a:r>
            <a:endParaRPr lang="en-US" dirty="0"/>
          </a:p>
        </p:txBody>
      </p:sp>
      <p:sp>
        <p:nvSpPr>
          <p:cNvPr id="3" name="Content Placeholder 2"/>
          <p:cNvSpPr>
            <a:spLocks noGrp="1"/>
          </p:cNvSpPr>
          <p:nvPr>
            <p:ph sz="half" idx="1"/>
          </p:nvPr>
        </p:nvSpPr>
        <p:spPr>
          <a:xfrm>
            <a:off x="330200" y="1417429"/>
            <a:ext cx="8614616" cy="3686175"/>
          </a:xfrm>
        </p:spPr>
        <p:txBody>
          <a:bodyPr/>
          <a:lstStyle/>
          <a:p>
            <a:r>
              <a:rPr lang="en-US" sz="2400" dirty="0">
                <a:latin typeface="Trebuchet MS"/>
              </a:rPr>
              <a:t>A primary health care provider has prescribed bethanechol to treat a client for acute urinary retention. What should the nurse check for in the client before the administration of bethanechol?</a:t>
            </a:r>
          </a:p>
          <a:p>
            <a:pPr marL="457200" indent="-457200">
              <a:buFont typeface="+mj-lt"/>
              <a:buAutoNum type="alphaLcParenR"/>
            </a:pPr>
            <a:r>
              <a:rPr lang="en-US" sz="2400" dirty="0">
                <a:latin typeface="Trebuchet MS"/>
              </a:rPr>
              <a:t>Tachyarrhythmias</a:t>
            </a:r>
          </a:p>
          <a:p>
            <a:pPr marL="457200" indent="-457200">
              <a:buFont typeface="+mj-lt"/>
              <a:buAutoNum type="alphaLcParenR"/>
            </a:pPr>
            <a:r>
              <a:rPr lang="en-US" sz="2400" dirty="0">
                <a:latin typeface="Trebuchet MS"/>
              </a:rPr>
              <a:t>Myocardial infarction</a:t>
            </a:r>
          </a:p>
          <a:p>
            <a:pPr marL="457200" indent="-457200">
              <a:buFont typeface="+mj-lt"/>
              <a:buAutoNum type="alphaLcParenR"/>
            </a:pPr>
            <a:r>
              <a:rPr lang="en-US" sz="2400" dirty="0">
                <a:latin typeface="Trebuchet MS"/>
              </a:rPr>
              <a:t>Coronary occlusion</a:t>
            </a:r>
          </a:p>
          <a:p>
            <a:pPr marL="457200" indent="-457200">
              <a:buFont typeface="+mj-lt"/>
              <a:buAutoNum type="alphaLcParenR"/>
            </a:pPr>
            <a:r>
              <a:rPr lang="en-US" sz="2400" dirty="0">
                <a:latin typeface="Trebuchet MS"/>
              </a:rPr>
              <a:t>Fecal contents in the large intestine</a:t>
            </a:r>
          </a:p>
          <a:p>
            <a:endParaRPr lang="en-US" sz="2400" dirty="0"/>
          </a:p>
        </p:txBody>
      </p:sp>
      <p:pic>
        <p:nvPicPr>
          <p:cNvPr id="5" name="Content Placeholder 4" descr="This picture Describes about Pharmacology in Practice Exercise">
            <a:extLst>
              <a:ext uri="{FF2B5EF4-FFF2-40B4-BE49-F238E27FC236}">
                <a16:creationId xmlns:a16="http://schemas.microsoft.com/office/drawing/2014/main" id="{2146B676-2433-41AD-BFCB-02C206611403}"/>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5864725" y="4434968"/>
            <a:ext cx="3176016" cy="2121408"/>
          </a:xfrm>
          <a:prstGeom prst="rect">
            <a:avLst/>
          </a:prstGeom>
        </p:spPr>
      </p:pic>
      <p:pic>
        <p:nvPicPr>
          <p:cNvPr id="4" name="Audio 3">
            <a:hlinkClick r:id="" action="ppaction://media"/>
            <a:extLst>
              <a:ext uri="{FF2B5EF4-FFF2-40B4-BE49-F238E27FC236}">
                <a16:creationId xmlns:a16="http://schemas.microsoft.com/office/drawing/2014/main" id="{7EF6C7D5-9574-4FDE-9F6B-A85D6FA8FC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55945349"/>
      </p:ext>
    </p:extLst>
  </p:cSld>
  <p:clrMapOvr>
    <a:masterClrMapping/>
  </p:clrMapOvr>
  <mc:AlternateContent xmlns:mc="http://schemas.openxmlformats.org/markup-compatibility/2006">
    <mc:Choice xmlns:p14="http://schemas.microsoft.com/office/powerpoint/2010/main" Requires="p14">
      <p:transition spd="slow" p14:dur="2000" advTm="24279"/>
    </mc:Choice>
    <mc:Fallback>
      <p:transition spd="slow" advTm="24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#5</a:t>
            </a:r>
            <a:endParaRPr lang="en-US" dirty="0"/>
          </a:p>
        </p:txBody>
      </p:sp>
      <p:sp>
        <p:nvSpPr>
          <p:cNvPr id="3" name="Content Placeholder 2"/>
          <p:cNvSpPr>
            <a:spLocks noGrp="1"/>
          </p:cNvSpPr>
          <p:nvPr>
            <p:ph sz="half" idx="1"/>
          </p:nvPr>
        </p:nvSpPr>
        <p:spPr>
          <a:xfrm>
            <a:off x="330200" y="1330345"/>
            <a:ext cx="8614616" cy="3686175"/>
          </a:xfrm>
        </p:spPr>
        <p:txBody>
          <a:bodyPr/>
          <a:lstStyle/>
          <a:p>
            <a:pPr eaLnBrk="1" hangingPunct="1"/>
            <a:r>
              <a:rPr lang="en-US" altLang="en-US" sz="2200" b="1" dirty="0">
                <a:latin typeface="Trebuchet MS" pitchFamily="34" charset="0"/>
                <a:ea typeface="Trebuchet MS" pitchFamily="34" charset="0"/>
                <a:cs typeface="Trebuchet MS" pitchFamily="34" charset="0"/>
              </a:rPr>
              <a:t>Ongoing Assessment—Cholinergic Crisis </a:t>
            </a:r>
          </a:p>
          <a:p>
            <a:pPr lvl="1" eaLnBrk="1" hangingPunct="1">
              <a:buFont typeface="Arial" panose="020B0604020202020204" pitchFamily="34" charset="0"/>
              <a:buChar char="•"/>
            </a:pPr>
            <a:r>
              <a:rPr lang="en-US" altLang="en-US" sz="2200" dirty="0">
                <a:latin typeface="Trebuchet MS"/>
              </a:rPr>
              <a:t>Monitor for drug toxicity or cholinergic crisis</a:t>
            </a:r>
          </a:p>
          <a:p>
            <a:pPr lvl="1" eaLnBrk="1" hangingPunct="1">
              <a:buFont typeface="Arial" panose="020B0604020202020204" pitchFamily="34" charset="0"/>
              <a:buChar char="•"/>
            </a:pPr>
            <a:r>
              <a:rPr lang="en-US" altLang="en-US" sz="2200" dirty="0">
                <a:latin typeface="Trebuchet MS"/>
              </a:rPr>
              <a:t>Signs and symptoms of cholinergic crisis: severe abdominal cramping, diarrhea, excessive salivation, muscle weakness, rigidity and spasm, and clenching of the jaw</a:t>
            </a:r>
          </a:p>
        </p:txBody>
      </p:sp>
      <p:pic>
        <p:nvPicPr>
          <p:cNvPr id="5" name="Content Placeholder 4" descr="This picture Describes about Nursing Process—Client Receiving a Cholinergic Drug">
            <a:extLst>
              <a:ext uri="{FF2B5EF4-FFF2-40B4-BE49-F238E27FC236}">
                <a16:creationId xmlns:a16="http://schemas.microsoft.com/office/drawing/2014/main" id="{9B26CF6C-DED8-4F2E-ACB6-0A2EBAC89435}"/>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2274888" y="3415906"/>
            <a:ext cx="4230687" cy="2824269"/>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05F61071-51F4-4E66-878C-7F5F5E5BD2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43616966"/>
      </p:ext>
    </p:extLst>
  </p:cSld>
  <p:clrMapOvr>
    <a:masterClrMapping/>
  </p:clrMapOvr>
  <mc:AlternateContent xmlns:mc="http://schemas.openxmlformats.org/markup-compatibility/2006">
    <mc:Choice xmlns:p14="http://schemas.microsoft.com/office/powerpoint/2010/main" Requires="p14">
      <p:transition spd="slow" p14:dur="2000" advTm="36326"/>
    </mc:Choice>
    <mc:Fallback>
      <p:transition spd="slow" advTm="36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#6</a:t>
            </a:r>
            <a:endParaRPr lang="en-US" dirty="0"/>
          </a:p>
        </p:txBody>
      </p:sp>
      <p:sp>
        <p:nvSpPr>
          <p:cNvPr id="3" name="Content Placeholder 2"/>
          <p:cNvSpPr>
            <a:spLocks noGrp="1"/>
          </p:cNvSpPr>
          <p:nvPr>
            <p:ph sz="half" idx="1"/>
          </p:nvPr>
        </p:nvSpPr>
        <p:spPr>
          <a:xfrm>
            <a:off x="330200" y="1228747"/>
            <a:ext cx="8614616" cy="3686175"/>
          </a:xfrm>
        </p:spPr>
        <p:txBody>
          <a:bodyPr/>
          <a:lstStyle/>
          <a:p>
            <a:pPr eaLnBrk="1" hangingPunct="1"/>
            <a:r>
              <a:rPr lang="en-US" altLang="en-US" sz="2400" b="1" dirty="0">
                <a:latin typeface="Trebuchet MS" pitchFamily="34" charset="0"/>
                <a:ea typeface="Trebuchet MS" pitchFamily="34" charset="0"/>
                <a:cs typeface="Trebuchet MS" pitchFamily="34" charset="0"/>
              </a:rPr>
              <a:t>Ongoing Assessment—Urinary Retention</a:t>
            </a:r>
          </a:p>
          <a:p>
            <a:pPr lvl="1" eaLnBrk="1" hangingPunct="1">
              <a:buFont typeface="Arial" panose="020B0604020202020204" pitchFamily="34" charset="0"/>
              <a:buChar char="•"/>
            </a:pPr>
            <a:r>
              <a:rPr lang="en-US" altLang="en-US" dirty="0">
                <a:latin typeface="Trebuchet MS"/>
              </a:rPr>
              <a:t>Measuring and documenting fluid intake and output</a:t>
            </a:r>
          </a:p>
          <a:p>
            <a:pPr lvl="1" eaLnBrk="1" hangingPunct="1">
              <a:buFont typeface="Arial" panose="020B0604020202020204" pitchFamily="34" charset="0"/>
              <a:buChar char="•"/>
            </a:pPr>
            <a:r>
              <a:rPr lang="en-US" altLang="en-US" dirty="0">
                <a:latin typeface="Trebuchet MS"/>
              </a:rPr>
              <a:t>Palpate the bladder to determine size or use bladder scanner if urinary output is low or client fails to void</a:t>
            </a:r>
          </a:p>
          <a:p>
            <a:pPr lvl="1" eaLnBrk="1" hangingPunct="1">
              <a:buFont typeface="Arial" panose="020B0604020202020204" pitchFamily="34" charset="0"/>
              <a:buChar char="•"/>
            </a:pPr>
            <a:r>
              <a:rPr lang="en-US" altLang="en-US" dirty="0">
                <a:latin typeface="Trebuchet MS"/>
              </a:rPr>
              <a:t>Notify the primary health care provider the amount of residual urine and if client is unable to void after drug administration</a:t>
            </a:r>
          </a:p>
        </p:txBody>
      </p:sp>
      <p:pic>
        <p:nvPicPr>
          <p:cNvPr id="5" name="Picture 2" descr="This picture Describes about Nursing Process—Client Receiving a Cholinergic Drug">
            <a:extLst>
              <a:ext uri="{FF2B5EF4-FFF2-40B4-BE49-F238E27FC236}">
                <a16:creationId xmlns:a16="http://schemas.microsoft.com/office/drawing/2014/main" id="{C99C86F9-AA23-40CD-A632-B896446D0FEF}"/>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3946819" y="4213502"/>
            <a:ext cx="3383280" cy="215798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83AEF24C-899E-4A11-BB0F-04124A8295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36278013"/>
      </p:ext>
    </p:extLst>
  </p:cSld>
  <p:clrMapOvr>
    <a:masterClrMapping/>
  </p:clrMapOvr>
  <mc:AlternateContent xmlns:mc="http://schemas.openxmlformats.org/markup-compatibility/2006">
    <mc:Choice xmlns:p14="http://schemas.microsoft.com/office/powerpoint/2010/main" Requires="p14">
      <p:transition spd="slow" p14:dur="2000" advTm="47479"/>
    </mc:Choice>
    <mc:Fallback>
      <p:transition spd="slow" advTm="4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449934" y="612774"/>
            <a:ext cx="8115300" cy="3877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b="1" dirty="0">
                <a:latin typeface="Trebuchet MS" pitchFamily="34" charset="0"/>
                <a:ea typeface="Trebuchet MS" pitchFamily="34" charset="0"/>
                <a:cs typeface="Trebuchet MS" pitchFamily="34" charset="0"/>
              </a:rPr>
              <a:t>Learning Objectives</a:t>
            </a:r>
          </a:p>
        </p:txBody>
      </p:sp>
      <p:sp>
        <p:nvSpPr>
          <p:cNvPr id="5123" name="Content Placeholder 2"/>
          <p:cNvSpPr>
            <a:spLocks noGrp="1"/>
          </p:cNvSpPr>
          <p:nvPr>
            <p:ph idx="4294967295"/>
          </p:nvPr>
        </p:nvSpPr>
        <p:spPr bwMode="auto">
          <a:xfrm>
            <a:off x="449934" y="1350500"/>
            <a:ext cx="8229600" cy="53403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p>
            <a:pPr marL="457200" indent="-457200" algn="l">
              <a:buFont typeface="+mj-lt"/>
              <a:buAutoNum type="arabicPeriod"/>
            </a:pPr>
            <a:r>
              <a:rPr lang="en-US" sz="2000" b="0" dirty="0"/>
              <a:t>Discuss important aspects of the parasympathetic nervous system.</a:t>
            </a:r>
          </a:p>
          <a:p>
            <a:pPr marL="457200" indent="-457200" algn="l">
              <a:buFont typeface="+mj-lt"/>
              <a:buAutoNum type="arabicPeriod"/>
            </a:pPr>
            <a:r>
              <a:rPr lang="en-US" sz="2000" b="0" dirty="0"/>
              <a:t>Explain the uses, drug actions, general adverse reactions, contraindications, precautions, and interactions of cholinergic drugs.</a:t>
            </a:r>
          </a:p>
          <a:p>
            <a:pPr marL="457200" indent="-457200" algn="l">
              <a:buFont typeface="+mj-lt"/>
              <a:buAutoNum type="arabicPeriod"/>
            </a:pPr>
            <a:r>
              <a:rPr lang="en-US" sz="2000" b="0" dirty="0"/>
              <a:t>Distinguish important preadministration and ongoing assessment activities the nurse should perform on the client taking a cholinergic drug.</a:t>
            </a:r>
          </a:p>
          <a:p>
            <a:pPr marL="457200" indent="-457200" algn="l">
              <a:buFont typeface="+mj-lt"/>
              <a:buAutoNum type="arabicPeriod"/>
            </a:pPr>
            <a:r>
              <a:rPr lang="en-US" sz="2000" b="0" dirty="0"/>
              <a:t>List nursing diagnoses particular to a client taking a cholinergic drug.</a:t>
            </a:r>
          </a:p>
          <a:p>
            <a:pPr marL="457200" indent="-457200" algn="l">
              <a:buFont typeface="+mj-lt"/>
              <a:buAutoNum type="arabicPeriod"/>
            </a:pPr>
            <a:r>
              <a:rPr lang="en-US" sz="2000" b="0" dirty="0"/>
              <a:t>Examine ways to promote an optimal response to therapy, how to manage common adverse reactions, and important points to keep in mind when educating the client about the use of cholinergic drugs.</a:t>
            </a:r>
          </a:p>
          <a:p>
            <a:pPr algn="l"/>
            <a:endParaRPr lang="en-US" sz="2200" b="0" dirty="0"/>
          </a:p>
        </p:txBody>
      </p:sp>
      <p:pic>
        <p:nvPicPr>
          <p:cNvPr id="2" name="Audio 1">
            <a:hlinkClick r:id="" action="ppaction://media"/>
            <a:extLst>
              <a:ext uri="{FF2B5EF4-FFF2-40B4-BE49-F238E27FC236}">
                <a16:creationId xmlns:a16="http://schemas.microsoft.com/office/drawing/2014/main" id="{D46AE66B-B388-4BC2-9C15-29356727B7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23806750"/>
      </p:ext>
    </p:extLst>
  </p:cSld>
  <p:clrMapOvr>
    <a:masterClrMapping/>
  </p:clrMapOvr>
  <mc:AlternateContent xmlns:mc="http://schemas.openxmlformats.org/markup-compatibility/2006">
    <mc:Choice xmlns:p14="http://schemas.microsoft.com/office/powerpoint/2010/main" Requires="p14">
      <p:transition spd="slow" p14:dur="2000" advTm="1834"/>
    </mc:Choice>
    <mc:Fallback>
      <p:transition spd="slow" advTm="1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#7</a:t>
            </a:r>
            <a:endParaRPr lang="en-US" dirty="0"/>
          </a:p>
        </p:txBody>
      </p:sp>
      <p:sp>
        <p:nvSpPr>
          <p:cNvPr id="3" name="Content Placeholder 2"/>
          <p:cNvSpPr>
            <a:spLocks noGrp="1"/>
          </p:cNvSpPr>
          <p:nvPr>
            <p:ph sz="half" idx="1"/>
          </p:nvPr>
        </p:nvSpPr>
        <p:spPr>
          <a:xfrm>
            <a:off x="330200" y="1315832"/>
            <a:ext cx="8614616" cy="2878818"/>
          </a:xfrm>
        </p:spPr>
        <p:txBody>
          <a:bodyPr/>
          <a:lstStyle/>
          <a:p>
            <a:pPr eaLnBrk="1" hangingPunct="1"/>
            <a:r>
              <a:rPr lang="en-US" altLang="en-US" sz="2400" b="1" dirty="0">
                <a:latin typeface="Trebuchet MS" pitchFamily="34" charset="0"/>
                <a:ea typeface="Trebuchet MS" pitchFamily="34" charset="0"/>
                <a:cs typeface="Trebuchet MS" pitchFamily="34" charset="0"/>
              </a:rPr>
              <a:t>Ongoing Assessment—Myasthenia Gravis</a:t>
            </a:r>
          </a:p>
          <a:p>
            <a:pPr lvl="1" eaLnBrk="1" hangingPunct="1">
              <a:buFont typeface="Arial" panose="020B0604020202020204" pitchFamily="34" charset="0"/>
              <a:buChar char="•"/>
            </a:pPr>
            <a:r>
              <a:rPr lang="en-US" altLang="en-US" dirty="0">
                <a:latin typeface="Trebuchet MS"/>
              </a:rPr>
              <a:t>Document an increase in symptoms or adverse drug reactions</a:t>
            </a:r>
          </a:p>
          <a:p>
            <a:pPr lvl="1" eaLnBrk="1" hangingPunct="1">
              <a:buFont typeface="Arial" panose="020B0604020202020204" pitchFamily="34" charset="0"/>
              <a:buChar char="•"/>
            </a:pPr>
            <a:r>
              <a:rPr lang="en-US" altLang="en-US" dirty="0">
                <a:latin typeface="Trebuchet MS"/>
              </a:rPr>
              <a:t>Monitor symptoms of myasthenia gravis before and after each drug dose</a:t>
            </a:r>
          </a:p>
          <a:p>
            <a:pPr lvl="1" eaLnBrk="1" hangingPunct="1">
              <a:buFont typeface="Arial" panose="020B0604020202020204" pitchFamily="34" charset="0"/>
              <a:buChar char="•"/>
            </a:pPr>
            <a:r>
              <a:rPr lang="en-US" altLang="en-US" dirty="0">
                <a:latin typeface="Trebuchet MS"/>
              </a:rPr>
              <a:t>Document the symptoms and the client’s response or lack of response to drug therapy</a:t>
            </a:r>
          </a:p>
        </p:txBody>
      </p:sp>
      <p:pic>
        <p:nvPicPr>
          <p:cNvPr id="5" name="Picture 2" descr="This picture Describes about Nursing Process—Client Receiving a Cholinergic Drug">
            <a:extLst>
              <a:ext uri="{FF2B5EF4-FFF2-40B4-BE49-F238E27FC236}">
                <a16:creationId xmlns:a16="http://schemas.microsoft.com/office/drawing/2014/main" id="{9841294F-2093-4937-918E-C3795476E49B}"/>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5803570" y="4267220"/>
            <a:ext cx="3298848" cy="219569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100F851-54EC-484D-9F5C-815574E22E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55063438"/>
      </p:ext>
    </p:extLst>
  </p:cSld>
  <p:clrMapOvr>
    <a:masterClrMapping/>
  </p:clrMapOvr>
  <mc:AlternateContent xmlns:mc="http://schemas.openxmlformats.org/markup-compatibility/2006">
    <mc:Choice xmlns:p14="http://schemas.microsoft.com/office/powerpoint/2010/main" Requires="p14">
      <p:transition spd="slow" p14:dur="2000" advTm="20882"/>
    </mc:Choice>
    <mc:Fallback>
      <p:transition spd="slow" advTm="20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#8</a:t>
            </a:r>
            <a:endParaRPr lang="en-US" dirty="0"/>
          </a:p>
        </p:txBody>
      </p:sp>
      <p:sp>
        <p:nvSpPr>
          <p:cNvPr id="3" name="Content Placeholder 2"/>
          <p:cNvSpPr>
            <a:spLocks noGrp="1"/>
          </p:cNvSpPr>
          <p:nvPr>
            <p:ph sz="half" idx="1"/>
          </p:nvPr>
        </p:nvSpPr>
        <p:spPr>
          <a:xfrm>
            <a:off x="330199" y="1373888"/>
            <a:ext cx="8613775" cy="1166132"/>
          </a:xfrm>
        </p:spPr>
        <p:txBody>
          <a:bodyPr/>
          <a:lstStyle/>
          <a:p>
            <a:pPr eaLnBrk="1" hangingPunct="1"/>
            <a:r>
              <a:rPr lang="en-US" altLang="en-US" sz="2400" b="1" dirty="0">
                <a:latin typeface="Trebuchet MS" pitchFamily="34" charset="0"/>
                <a:ea typeface="Trebuchet MS" pitchFamily="34" charset="0"/>
                <a:cs typeface="Trebuchet MS" pitchFamily="34" charset="0"/>
              </a:rPr>
              <a:t>Nursing Diagnosis</a:t>
            </a:r>
          </a:p>
          <a:p>
            <a:pPr lvl="1" eaLnBrk="1" hangingPunct="1">
              <a:buFont typeface="Arial" panose="020B0604020202020204" pitchFamily="34" charset="0"/>
              <a:buChar char="•"/>
            </a:pPr>
            <a:r>
              <a:rPr lang="en-US" altLang="en-US" dirty="0">
                <a:latin typeface="Trebuchet MS"/>
              </a:rPr>
              <a:t>Diarrhea related to adverse drug reaction</a:t>
            </a:r>
          </a:p>
        </p:txBody>
      </p:sp>
      <p:pic>
        <p:nvPicPr>
          <p:cNvPr id="5" name="Picture 2" descr="This picture Describes about Nursing Process—Client Receiving a Cholinergic Drug">
            <a:extLst>
              <a:ext uri="{FF2B5EF4-FFF2-40B4-BE49-F238E27FC236}">
                <a16:creationId xmlns:a16="http://schemas.microsoft.com/office/drawing/2014/main" id="{2BB2A6B0-2A44-4AF7-8A91-F0B484E84A4C}"/>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2173288" y="2777680"/>
            <a:ext cx="4230687" cy="282346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BA0AC1C-D7C2-48E4-B9DD-FF4672E117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53525850"/>
      </p:ext>
    </p:extLst>
  </p:cSld>
  <p:clrMapOvr>
    <a:masterClrMapping/>
  </p:clrMapOvr>
  <mc:AlternateContent xmlns:mc="http://schemas.openxmlformats.org/markup-compatibility/2006">
    <mc:Choice xmlns:p14="http://schemas.microsoft.com/office/powerpoint/2010/main" Requires="p14">
      <p:transition spd="slow" p14:dur="2000" advTm="26395"/>
    </mc:Choice>
    <mc:Fallback>
      <p:transition spd="slow" advTm="26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#9</a:t>
            </a:r>
            <a:endParaRPr lang="en-US" dirty="0"/>
          </a:p>
        </p:txBody>
      </p:sp>
      <p:sp>
        <p:nvSpPr>
          <p:cNvPr id="3" name="Content Placeholder 2"/>
          <p:cNvSpPr>
            <a:spLocks noGrp="1"/>
          </p:cNvSpPr>
          <p:nvPr>
            <p:ph idx="1"/>
          </p:nvPr>
        </p:nvSpPr>
        <p:spPr/>
        <p:txBody>
          <a:bodyPr/>
          <a:lstStyle/>
          <a:p>
            <a:pPr eaLnBrk="1" hangingPunct="1"/>
            <a:r>
              <a:rPr lang="en-US" altLang="en-US" b="1" dirty="0">
                <a:ea typeface="Trebuchet MS" pitchFamily="34" charset="0"/>
                <a:cs typeface="Trebuchet MS" pitchFamily="34" charset="0"/>
              </a:rPr>
              <a:t>Planning</a:t>
            </a:r>
          </a:p>
          <a:p>
            <a:pPr lvl="1" eaLnBrk="1" hangingPunct="1">
              <a:buFont typeface="Arial" panose="020B0604020202020204" pitchFamily="34" charset="0"/>
              <a:buChar char="•"/>
            </a:pPr>
            <a:r>
              <a:rPr lang="en-US" altLang="en-US" dirty="0">
                <a:latin typeface="Trebuchet MS"/>
              </a:rPr>
              <a:t>Expected client outcomes depend on the reason for administration of the cholinergic drug but may include:</a:t>
            </a:r>
          </a:p>
          <a:p>
            <a:pPr lvl="2" eaLnBrk="1" hangingPunct="1"/>
            <a:r>
              <a:rPr lang="en-US" altLang="en-US" dirty="0">
                <a:latin typeface="Trebuchet MS"/>
              </a:rPr>
              <a:t>Optimal response to therapy</a:t>
            </a:r>
          </a:p>
          <a:p>
            <a:pPr lvl="2" eaLnBrk="1" hangingPunct="1"/>
            <a:r>
              <a:rPr lang="en-US" altLang="en-US" dirty="0">
                <a:latin typeface="Trebuchet MS"/>
              </a:rPr>
              <a:t>Management of adverse drug reactions</a:t>
            </a:r>
          </a:p>
          <a:p>
            <a:pPr lvl="2" eaLnBrk="1" hangingPunct="1"/>
            <a:r>
              <a:rPr lang="en-US" altLang="en-US" dirty="0">
                <a:latin typeface="Trebuchet MS"/>
              </a:rPr>
              <a:t>Confidence in an understanding of the prescribed medication regimen</a:t>
            </a:r>
          </a:p>
          <a:p>
            <a:endParaRPr lang="en-US" dirty="0"/>
          </a:p>
        </p:txBody>
      </p:sp>
      <p:pic>
        <p:nvPicPr>
          <p:cNvPr id="4" name="Audio 3">
            <a:hlinkClick r:id="" action="ppaction://media"/>
            <a:extLst>
              <a:ext uri="{FF2B5EF4-FFF2-40B4-BE49-F238E27FC236}">
                <a16:creationId xmlns:a16="http://schemas.microsoft.com/office/drawing/2014/main" id="{F6A77155-AAC0-4BA0-A33C-FA8644B582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2525100"/>
      </p:ext>
    </p:extLst>
  </p:cSld>
  <p:clrMapOvr>
    <a:masterClrMapping/>
  </p:clrMapOvr>
  <mc:AlternateContent xmlns:mc="http://schemas.openxmlformats.org/markup-compatibility/2006">
    <mc:Choice xmlns:p14="http://schemas.microsoft.com/office/powerpoint/2010/main" Requires="p14">
      <p:transition spd="slow" p14:dur="2000" advTm="28855"/>
    </mc:Choice>
    <mc:Fallback>
      <p:transition spd="slow" advTm="28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#10</a:t>
            </a:r>
            <a:endParaRPr lang="en-US" dirty="0"/>
          </a:p>
        </p:txBody>
      </p:sp>
      <p:sp>
        <p:nvSpPr>
          <p:cNvPr id="3" name="Content Placeholder 2"/>
          <p:cNvSpPr>
            <a:spLocks noGrp="1"/>
          </p:cNvSpPr>
          <p:nvPr>
            <p:ph idx="1"/>
          </p:nvPr>
        </p:nvSpPr>
        <p:spPr/>
        <p:txBody>
          <a:bodyPr/>
          <a:lstStyle/>
          <a:p>
            <a:pPr eaLnBrk="1" hangingPunct="1"/>
            <a:r>
              <a:rPr lang="en-US" altLang="en-US" b="1" dirty="0">
                <a:latin typeface="Trebuchet MS" pitchFamily="34" charset="0"/>
                <a:ea typeface="Trebuchet MS" pitchFamily="34" charset="0"/>
                <a:cs typeface="Trebuchet MS" pitchFamily="34" charset="0"/>
              </a:rPr>
              <a:t>Implementation</a:t>
            </a:r>
          </a:p>
          <a:p>
            <a:pPr lvl="1">
              <a:buFont typeface="Arial" panose="020B0604020202020204" pitchFamily="34" charset="0"/>
              <a:buChar char="•"/>
            </a:pPr>
            <a:r>
              <a:rPr lang="en-US" altLang="en-US" dirty="0">
                <a:latin typeface="Trebuchet MS" panose="020B0603020202020204" pitchFamily="34" charset="0"/>
              </a:rPr>
              <a:t>Promoting Optimal Response to Therapy</a:t>
            </a:r>
          </a:p>
          <a:p>
            <a:pPr lvl="2">
              <a:buFont typeface="Arial" panose="020B0604020202020204" pitchFamily="34" charset="0"/>
              <a:buChar char="•"/>
            </a:pPr>
            <a:r>
              <a:rPr lang="en-US" altLang="en-US" dirty="0">
                <a:latin typeface="Trebuchet MS" panose="020B0603020202020204" pitchFamily="34" charset="0"/>
              </a:rPr>
              <a:t>Urinary retention: place call light, urinal, or bedpan near client after administration of drug; voiding occurs after 5 to 15 minutes of subcutaneous drug and after 30 to 90 minutes of oral drug  </a:t>
            </a:r>
          </a:p>
          <a:p>
            <a:pPr lvl="2">
              <a:buFont typeface="Arial" panose="020B0604020202020204" pitchFamily="34" charset="0"/>
              <a:buChar char="•"/>
            </a:pPr>
            <a:r>
              <a:rPr lang="en-US" altLang="en-US" dirty="0">
                <a:latin typeface="Trebuchet MS" panose="020B0603020202020204" pitchFamily="34" charset="0"/>
              </a:rPr>
              <a:t>Myasthenia gravis: drug dosing needs to be changed frequently; provider may order sustained release tablets rather than dosing every 2 to 4 hours; observe the client closely for drug overdosage or underdosage</a:t>
            </a:r>
          </a:p>
        </p:txBody>
      </p:sp>
      <p:pic>
        <p:nvPicPr>
          <p:cNvPr id="4" name="Audio 3">
            <a:hlinkClick r:id="" action="ppaction://media"/>
            <a:extLst>
              <a:ext uri="{FF2B5EF4-FFF2-40B4-BE49-F238E27FC236}">
                <a16:creationId xmlns:a16="http://schemas.microsoft.com/office/drawing/2014/main" id="{5BB78D29-2EA9-460F-9BE8-828A5C337B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0827495"/>
      </p:ext>
    </p:extLst>
  </p:cSld>
  <p:clrMapOvr>
    <a:masterClrMapping/>
  </p:clrMapOvr>
  <mc:AlternateContent xmlns:mc="http://schemas.openxmlformats.org/markup-compatibility/2006">
    <mc:Choice xmlns:p14="http://schemas.microsoft.com/office/powerpoint/2010/main" Requires="p14">
      <p:transition spd="slow" p14:dur="2000" advTm="50482"/>
    </mc:Choice>
    <mc:Fallback>
      <p:transition spd="slow" advTm="5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#11</a:t>
            </a:r>
            <a:endParaRPr lang="en-US" dirty="0"/>
          </a:p>
        </p:txBody>
      </p:sp>
      <p:sp>
        <p:nvSpPr>
          <p:cNvPr id="3" name="Content Placeholder 2"/>
          <p:cNvSpPr>
            <a:spLocks noGrp="1"/>
          </p:cNvSpPr>
          <p:nvPr>
            <p:ph sz="half" idx="1"/>
          </p:nvPr>
        </p:nvSpPr>
        <p:spPr>
          <a:xfrm>
            <a:off x="330199" y="1228747"/>
            <a:ext cx="8613775" cy="3686175"/>
          </a:xfrm>
        </p:spPr>
        <p:txBody>
          <a:bodyPr/>
          <a:lstStyle/>
          <a:p>
            <a:pPr eaLnBrk="1" hangingPunct="1"/>
            <a:r>
              <a:rPr lang="en-US" altLang="en-US" sz="2200" b="1" dirty="0">
                <a:latin typeface="Trebuchet MS" pitchFamily="34" charset="0"/>
                <a:ea typeface="Trebuchet MS" pitchFamily="34" charset="0"/>
                <a:cs typeface="Trebuchet MS" pitchFamily="34" charset="0"/>
              </a:rPr>
              <a:t>Implementation</a:t>
            </a:r>
          </a:p>
          <a:p>
            <a:pPr lvl="1">
              <a:buFont typeface="Arial" panose="020B0604020202020204" pitchFamily="34" charset="0"/>
              <a:buChar char="•"/>
            </a:pPr>
            <a:r>
              <a:rPr lang="en-US" altLang="en-US" sz="2200" dirty="0">
                <a:latin typeface="Trebuchet MS" panose="020B0603020202020204" pitchFamily="34" charset="0"/>
              </a:rPr>
              <a:t>Monitoring and Managing Client Needs</a:t>
            </a:r>
          </a:p>
          <a:p>
            <a:pPr lvl="2">
              <a:buFont typeface="Arial" panose="020B0604020202020204" pitchFamily="34" charset="0"/>
              <a:buChar char="•"/>
            </a:pPr>
            <a:r>
              <a:rPr lang="en-US" altLang="en-US" sz="2200" b="1" dirty="0">
                <a:latin typeface="Trebuchet MS"/>
              </a:rPr>
              <a:t>Diarrhea</a:t>
            </a:r>
            <a:endParaRPr lang="en-US" altLang="en-US" sz="2200" b="1" dirty="0">
              <a:latin typeface="Trebuchet MS" panose="020B0603020202020204" pitchFamily="34" charset="0"/>
            </a:endParaRPr>
          </a:p>
          <a:p>
            <a:pPr lvl="3">
              <a:buFont typeface="Arial" panose="020B0604020202020204" pitchFamily="34" charset="0"/>
              <a:buChar char="•"/>
            </a:pPr>
            <a:r>
              <a:rPr lang="en-US" altLang="en-US" sz="2200" dirty="0">
                <a:latin typeface="Trebuchet MS"/>
              </a:rPr>
              <a:t>Educate the client about the side effects of excessive salivation, abdominal cramping, flatus, and diarrhea; tolerance usually develops in a few weeks</a:t>
            </a:r>
          </a:p>
          <a:p>
            <a:pPr lvl="3">
              <a:buFont typeface="Arial" panose="020B0604020202020204" pitchFamily="34" charset="0"/>
              <a:buChar char="•"/>
            </a:pPr>
            <a:r>
              <a:rPr lang="en-US" altLang="en-US" sz="2200" dirty="0">
                <a:latin typeface="Trebuchet MS"/>
              </a:rPr>
              <a:t>Provide appropriate toileting facilities (e.g., bedpan or commode)</a:t>
            </a:r>
          </a:p>
          <a:p>
            <a:pPr lvl="3">
              <a:buFont typeface="Arial" panose="020B0604020202020204" pitchFamily="34" charset="0"/>
              <a:buChar char="•"/>
            </a:pPr>
            <a:r>
              <a:rPr lang="en-US" altLang="en-US" sz="2200" dirty="0">
                <a:latin typeface="Trebuchet MS"/>
              </a:rPr>
              <a:t>Encourage client to ambulate to pass flatus</a:t>
            </a:r>
          </a:p>
        </p:txBody>
      </p:sp>
      <p:pic>
        <p:nvPicPr>
          <p:cNvPr id="5" name="Content Placeholder 4" descr="This picture Describes about Nursing Process—Client Receiving a Cholinergic Drug">
            <a:extLst>
              <a:ext uri="{FF2B5EF4-FFF2-40B4-BE49-F238E27FC236}">
                <a16:creationId xmlns:a16="http://schemas.microsoft.com/office/drawing/2014/main" id="{1D07FE40-A9BA-482E-9A3D-E8693C48C355}"/>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6323536" y="5061140"/>
            <a:ext cx="2621280" cy="174345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C4D7B44F-7F1D-4A55-A114-ABBDFAB5B0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64915100"/>
      </p:ext>
    </p:extLst>
  </p:cSld>
  <p:clrMapOvr>
    <a:masterClrMapping/>
  </p:clrMapOvr>
  <mc:AlternateContent xmlns:mc="http://schemas.openxmlformats.org/markup-compatibility/2006">
    <mc:Choice xmlns:p14="http://schemas.microsoft.com/office/powerpoint/2010/main" Requires="p14">
      <p:transition spd="slow" p14:dur="2000" advTm="78764"/>
    </mc:Choice>
    <mc:Fallback>
      <p:transition spd="slow" advTm="78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#12</a:t>
            </a:r>
            <a:endParaRPr lang="en-US" dirty="0"/>
          </a:p>
        </p:txBody>
      </p:sp>
      <p:sp>
        <p:nvSpPr>
          <p:cNvPr id="3" name="Content Placeholder 2"/>
          <p:cNvSpPr>
            <a:spLocks noGrp="1"/>
          </p:cNvSpPr>
          <p:nvPr>
            <p:ph sz="half" idx="1"/>
          </p:nvPr>
        </p:nvSpPr>
        <p:spPr>
          <a:xfrm>
            <a:off x="330200" y="1199719"/>
            <a:ext cx="8614616" cy="3686175"/>
          </a:xfrm>
        </p:spPr>
        <p:txBody>
          <a:bodyPr/>
          <a:lstStyle/>
          <a:p>
            <a:pPr eaLnBrk="1" hangingPunct="1"/>
            <a:r>
              <a:rPr lang="en-US" altLang="en-US" sz="2200" b="1" dirty="0">
                <a:latin typeface="Trebuchet MS" pitchFamily="34" charset="0"/>
                <a:ea typeface="Trebuchet MS" pitchFamily="34" charset="0"/>
                <a:cs typeface="Trebuchet MS" pitchFamily="34" charset="0"/>
              </a:rPr>
              <a:t>Implementation</a:t>
            </a:r>
          </a:p>
          <a:p>
            <a:pPr lvl="1">
              <a:buFont typeface="Arial" panose="020B0604020202020204" pitchFamily="34" charset="0"/>
              <a:buChar char="•"/>
            </a:pPr>
            <a:r>
              <a:rPr lang="en-US" altLang="en-US" sz="2200" dirty="0">
                <a:latin typeface="Trebuchet MS" panose="020B0603020202020204" pitchFamily="34" charset="0"/>
              </a:rPr>
              <a:t>Monitoring and Managing Client Needs</a:t>
            </a:r>
          </a:p>
          <a:p>
            <a:pPr lvl="2">
              <a:buFont typeface="Arial" panose="020B0604020202020204" pitchFamily="34" charset="0"/>
              <a:buChar char="•"/>
            </a:pPr>
            <a:r>
              <a:rPr lang="en-US" altLang="en-US" sz="2200" b="1" dirty="0">
                <a:latin typeface="Trebuchet MS"/>
              </a:rPr>
              <a:t>Diarrhea (continued)</a:t>
            </a:r>
            <a:endParaRPr lang="en-US" altLang="en-US" sz="2200" b="1" dirty="0">
              <a:latin typeface="Trebuchet MS" panose="020B0603020202020204" pitchFamily="34" charset="0"/>
            </a:endParaRPr>
          </a:p>
          <a:p>
            <a:pPr lvl="3">
              <a:buFont typeface="Arial" panose="020B0604020202020204" pitchFamily="34" charset="0"/>
              <a:buChar char="•"/>
            </a:pPr>
            <a:r>
              <a:rPr lang="en-US" altLang="en-US" sz="2200" dirty="0">
                <a:latin typeface="Trebuchet MS"/>
              </a:rPr>
              <a:t>Rectal tube may be ordered to help client pass flatus</a:t>
            </a:r>
          </a:p>
          <a:p>
            <a:pPr lvl="3">
              <a:buFont typeface="Arial" panose="020B0604020202020204" pitchFamily="34" charset="0"/>
              <a:buChar char="•"/>
            </a:pPr>
            <a:r>
              <a:rPr lang="en-US" altLang="en-US" sz="2200" dirty="0">
                <a:latin typeface="Trebuchet MS"/>
              </a:rPr>
              <a:t>Document fluid intake and output and number, consistency, and frequency of stools</a:t>
            </a:r>
          </a:p>
          <a:p>
            <a:pPr lvl="3">
              <a:buFont typeface="Arial" panose="020B0604020202020204" pitchFamily="34" charset="0"/>
              <a:buChar char="•"/>
            </a:pPr>
            <a:r>
              <a:rPr lang="en-US" altLang="en-US" sz="2200" dirty="0">
                <a:latin typeface="Trebuchet MS"/>
              </a:rPr>
              <a:t>Notify provider if diarrhea is excessive—indicates toxicity</a:t>
            </a:r>
          </a:p>
        </p:txBody>
      </p:sp>
      <p:pic>
        <p:nvPicPr>
          <p:cNvPr id="5" name="Picture 2" descr="This picture Describes about Nursing Process—Client Receiving a Cholinergic Drug">
            <a:extLst>
              <a:ext uri="{FF2B5EF4-FFF2-40B4-BE49-F238E27FC236}">
                <a16:creationId xmlns:a16="http://schemas.microsoft.com/office/drawing/2014/main" id="{E1B99FEF-0FCC-478E-8CA6-C60D83D26BB7}"/>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5252815" y="4432646"/>
            <a:ext cx="3151632" cy="209702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0D80C7DF-C438-4398-B3C5-CAB0743121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09651591"/>
      </p:ext>
    </p:extLst>
  </p:cSld>
  <p:clrMapOvr>
    <a:masterClrMapping/>
  </p:clrMapOvr>
  <mc:AlternateContent xmlns:mc="http://schemas.openxmlformats.org/markup-compatibility/2006">
    <mc:Choice xmlns:p14="http://schemas.microsoft.com/office/powerpoint/2010/main" Requires="p14">
      <p:transition spd="slow" p14:dur="2000" advTm="20223"/>
    </mc:Choice>
    <mc:Fallback>
      <p:transition spd="slow" advTm="20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dirty="0">
                <a:latin typeface="Trebuchet MS"/>
                <a:cs typeface="Trebuchet MS"/>
              </a:rPr>
              <a:t>Pharmacology in Practice Exercise #3</a:t>
            </a:r>
            <a:endParaRPr lang="en-US" dirty="0"/>
          </a:p>
        </p:txBody>
      </p:sp>
      <p:sp>
        <p:nvSpPr>
          <p:cNvPr id="3" name="Content Placeholder 2"/>
          <p:cNvSpPr>
            <a:spLocks noGrp="1"/>
          </p:cNvSpPr>
          <p:nvPr>
            <p:ph sz="half" idx="1"/>
          </p:nvPr>
        </p:nvSpPr>
        <p:spPr>
          <a:xfrm>
            <a:off x="330200" y="1548055"/>
            <a:ext cx="8407400" cy="3686175"/>
          </a:xfrm>
        </p:spPr>
        <p:txBody>
          <a:bodyPr/>
          <a:lstStyle/>
          <a:p>
            <a:r>
              <a:rPr lang="en-US" sz="2400" dirty="0">
                <a:latin typeface="Trebuchet MS"/>
              </a:rPr>
              <a:t>What drug is used to counteract cholinergic crisis?</a:t>
            </a:r>
          </a:p>
          <a:p>
            <a:pPr marL="800100" lvl="1" indent="-342900">
              <a:buAutoNum type="alphaLcParenR"/>
            </a:pPr>
            <a:r>
              <a:rPr lang="en-US" dirty="0">
                <a:latin typeface="Trebuchet MS"/>
              </a:rPr>
              <a:t>Zyban</a:t>
            </a:r>
          </a:p>
          <a:p>
            <a:pPr marL="800100" lvl="1" indent="-342900">
              <a:buAutoNum type="alphaLcParenR"/>
            </a:pPr>
            <a:r>
              <a:rPr lang="en-US" dirty="0">
                <a:latin typeface="Trebuchet MS"/>
              </a:rPr>
              <a:t>Pyridostigmine</a:t>
            </a:r>
          </a:p>
          <a:p>
            <a:pPr marL="800100" lvl="1" indent="-342900">
              <a:buAutoNum type="alphaLcParenR"/>
            </a:pPr>
            <a:r>
              <a:rPr lang="en-US" dirty="0">
                <a:latin typeface="Trebuchet MS"/>
              </a:rPr>
              <a:t>Corticosteroids</a:t>
            </a:r>
          </a:p>
          <a:p>
            <a:pPr marL="800100" lvl="1" indent="-342900">
              <a:buAutoNum type="alphaLcParenR"/>
            </a:pPr>
            <a:r>
              <a:rPr lang="en-US" dirty="0">
                <a:latin typeface="Trebuchet MS"/>
              </a:rPr>
              <a:t>Atropine</a:t>
            </a:r>
          </a:p>
        </p:txBody>
      </p:sp>
      <p:pic>
        <p:nvPicPr>
          <p:cNvPr id="5" name="Content Placeholder 4" descr="This picture Describes about Pharmacology in Practice Exercise">
            <a:extLst>
              <a:ext uri="{FF2B5EF4-FFF2-40B4-BE49-F238E27FC236}">
                <a16:creationId xmlns:a16="http://schemas.microsoft.com/office/drawing/2014/main" id="{2146B676-2433-41AD-BFCB-02C206611403}"/>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5227415" y="3868792"/>
            <a:ext cx="2999232" cy="2005584"/>
          </a:xfrm>
          <a:prstGeom prst="rect">
            <a:avLst/>
          </a:prstGeom>
        </p:spPr>
      </p:pic>
      <p:pic>
        <p:nvPicPr>
          <p:cNvPr id="4" name="Audio 3">
            <a:hlinkClick r:id="" action="ppaction://media"/>
            <a:extLst>
              <a:ext uri="{FF2B5EF4-FFF2-40B4-BE49-F238E27FC236}">
                <a16:creationId xmlns:a16="http://schemas.microsoft.com/office/drawing/2014/main" id="{9F87AE54-C7C0-4729-A501-528DFC108F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0181192"/>
      </p:ext>
    </p:extLst>
  </p:cSld>
  <p:clrMapOvr>
    <a:masterClrMapping/>
  </p:clrMapOvr>
  <mc:AlternateContent xmlns:mc="http://schemas.openxmlformats.org/markup-compatibility/2006">
    <mc:Choice xmlns:p14="http://schemas.microsoft.com/office/powerpoint/2010/main" Requires="p14">
      <p:transition spd="slow" p14:dur="2000" advTm="13698"/>
    </mc:Choice>
    <mc:Fallback>
      <p:transition spd="slow" advTm="13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#13</a:t>
            </a:r>
            <a:endParaRPr lang="en-US" dirty="0"/>
          </a:p>
        </p:txBody>
      </p:sp>
      <p:sp>
        <p:nvSpPr>
          <p:cNvPr id="3" name="Content Placeholder 2"/>
          <p:cNvSpPr>
            <a:spLocks noGrp="1"/>
          </p:cNvSpPr>
          <p:nvPr>
            <p:ph sz="half" idx="1"/>
          </p:nvPr>
        </p:nvSpPr>
        <p:spPr>
          <a:xfrm>
            <a:off x="330200" y="1243261"/>
            <a:ext cx="8614616" cy="3686175"/>
          </a:xfrm>
        </p:spPr>
        <p:txBody>
          <a:bodyPr/>
          <a:lstStyle/>
          <a:p>
            <a:pPr eaLnBrk="1" hangingPunct="1"/>
            <a:r>
              <a:rPr lang="en-US" altLang="en-US" sz="2200" b="1" dirty="0">
                <a:latin typeface="Trebuchet MS" pitchFamily="34" charset="0"/>
                <a:ea typeface="Trebuchet MS" pitchFamily="34" charset="0"/>
                <a:cs typeface="Trebuchet MS" pitchFamily="34" charset="0"/>
              </a:rPr>
              <a:t>Implementation—Educating th</a:t>
            </a:r>
            <a:r>
              <a:rPr lang="en-US" altLang="en-US" sz="2200" dirty="0">
                <a:latin typeface="Trebuchet MS" pitchFamily="34" charset="0"/>
                <a:cs typeface="Trebuchet MS" pitchFamily="34" charset="0"/>
              </a:rPr>
              <a:t>e Client and Family</a:t>
            </a:r>
            <a:endParaRPr lang="en-US" altLang="en-US" sz="2200" b="1" dirty="0">
              <a:latin typeface="Trebuchet MS" pitchFamily="34" charset="0"/>
              <a:ea typeface="Trebuchet MS" pitchFamily="34" charset="0"/>
              <a:cs typeface="Trebuchet MS" pitchFamily="34" charset="0"/>
            </a:endParaRPr>
          </a:p>
          <a:p>
            <a:pPr lvl="1">
              <a:buFont typeface="Arial" panose="020B0604020202020204" pitchFamily="34" charset="0"/>
              <a:buChar char="•"/>
            </a:pPr>
            <a:r>
              <a:rPr lang="en-US" altLang="en-US" sz="2200" dirty="0">
                <a:latin typeface="Trebuchet MS"/>
              </a:rPr>
              <a:t>Emphasize the importance of uninterrupted drug therapy </a:t>
            </a:r>
          </a:p>
          <a:p>
            <a:pPr lvl="1">
              <a:buFont typeface="Arial" panose="020B0604020202020204" pitchFamily="34" charset="0"/>
              <a:buChar char="•"/>
            </a:pPr>
            <a:r>
              <a:rPr lang="en-US" altLang="en-US" sz="2200" dirty="0">
                <a:latin typeface="Trebuchet MS"/>
              </a:rPr>
              <a:t>Explore any problems that appear to be associated with prescribed drug regimen and then report to the primary health care provider </a:t>
            </a:r>
          </a:p>
          <a:p>
            <a:pPr lvl="1">
              <a:buFont typeface="Arial" panose="020B0604020202020204" pitchFamily="34" charset="0"/>
              <a:buChar char="•"/>
            </a:pPr>
            <a:r>
              <a:rPr lang="en-US" altLang="en-US" sz="2200" dirty="0">
                <a:latin typeface="Trebuchet MS"/>
              </a:rPr>
              <a:t>Review purpose of drug therapy with client and family, as well as adverse reactions that may occur</a:t>
            </a:r>
          </a:p>
        </p:txBody>
      </p:sp>
      <p:pic>
        <p:nvPicPr>
          <p:cNvPr id="5" name="Picture 2" descr="This picture Describes about Nursing Process—Client Receiving a Cholinergic Drug">
            <a:extLst>
              <a:ext uri="{FF2B5EF4-FFF2-40B4-BE49-F238E27FC236}">
                <a16:creationId xmlns:a16="http://schemas.microsoft.com/office/drawing/2014/main" id="{F9FCA574-EE12-4AD1-AC1E-D6FAC4ACDA37}"/>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3188979" y="4085490"/>
            <a:ext cx="3487592" cy="232693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AE56B121-E4E2-4854-B6B1-8DC415A100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94684334"/>
      </p:ext>
    </p:extLst>
  </p:cSld>
  <p:clrMapOvr>
    <a:masterClrMapping/>
  </p:clrMapOvr>
  <mc:AlternateContent xmlns:mc="http://schemas.openxmlformats.org/markup-compatibility/2006">
    <mc:Choice xmlns:p14="http://schemas.microsoft.com/office/powerpoint/2010/main" Requires="p14">
      <p:transition spd="slow" p14:dur="2000" advTm="26516"/>
    </mc:Choice>
    <mc:Fallback>
      <p:transition spd="slow" advTm="26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248808"/>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 #14</a:t>
            </a:r>
            <a:endParaRPr lang="en-US" dirty="0"/>
          </a:p>
        </p:txBody>
      </p:sp>
      <p:sp>
        <p:nvSpPr>
          <p:cNvPr id="3" name="Content Placeholder 2"/>
          <p:cNvSpPr>
            <a:spLocks noGrp="1"/>
          </p:cNvSpPr>
          <p:nvPr>
            <p:ph sz="half" idx="1"/>
          </p:nvPr>
        </p:nvSpPr>
        <p:spPr>
          <a:xfrm>
            <a:off x="330199" y="1272289"/>
            <a:ext cx="8613775" cy="3686175"/>
          </a:xfrm>
        </p:spPr>
        <p:txBody>
          <a:bodyPr/>
          <a:lstStyle/>
          <a:p>
            <a:pPr eaLnBrk="1" hangingPunct="1"/>
            <a:r>
              <a:rPr lang="en-US" altLang="en-US" sz="2000" b="1" dirty="0">
                <a:latin typeface="Trebuchet MS" pitchFamily="34" charset="0"/>
                <a:ea typeface="Trebuchet MS" pitchFamily="34" charset="0"/>
                <a:cs typeface="Trebuchet MS" pitchFamily="34" charset="0"/>
              </a:rPr>
              <a:t>Implementation—Educating th</a:t>
            </a:r>
            <a:r>
              <a:rPr lang="en-US" altLang="en-US" sz="2000" dirty="0">
                <a:latin typeface="Trebuchet MS" pitchFamily="34" charset="0"/>
                <a:cs typeface="Trebuchet MS" pitchFamily="34" charset="0"/>
              </a:rPr>
              <a:t>e Client and Family</a:t>
            </a:r>
          </a:p>
          <a:p>
            <a:pPr eaLnBrk="1" hangingPunct="1"/>
            <a:r>
              <a:rPr lang="en-US" altLang="en-US" sz="2000" b="1" dirty="0">
                <a:latin typeface="Trebuchet MS" pitchFamily="34" charset="0"/>
                <a:ea typeface="Trebuchet MS" pitchFamily="34" charset="0"/>
                <a:cs typeface="Trebuchet MS" pitchFamily="34" charset="0"/>
              </a:rPr>
              <a:t>Myasthenia Gravis</a:t>
            </a:r>
          </a:p>
          <a:p>
            <a:pPr lvl="1">
              <a:buFont typeface="Arial" panose="020B0604020202020204" pitchFamily="34" charset="0"/>
              <a:buChar char="•"/>
            </a:pPr>
            <a:r>
              <a:rPr lang="en-US" altLang="en-US" sz="2000" dirty="0">
                <a:latin typeface="Trebuchet MS"/>
              </a:rPr>
              <a:t>Teach clients how to adjust their drug dosage according to their needs within the parameters of the primary health care provider order</a:t>
            </a:r>
          </a:p>
          <a:p>
            <a:pPr lvl="1">
              <a:buFont typeface="Arial" panose="020B0604020202020204" pitchFamily="34" charset="0"/>
              <a:buChar char="•"/>
            </a:pPr>
            <a:r>
              <a:rPr lang="en-US" altLang="en-US" sz="2000" dirty="0">
                <a:latin typeface="Trebuchet MS"/>
              </a:rPr>
              <a:t>Teach the client and family the signs and symptoms of underdosage and overdosage and provide printed educational materials</a:t>
            </a:r>
          </a:p>
          <a:p>
            <a:pPr lvl="1">
              <a:buFont typeface="Arial" panose="020B0604020202020204" pitchFamily="34" charset="0"/>
              <a:buChar char="•"/>
            </a:pPr>
            <a:r>
              <a:rPr lang="en-US" altLang="en-US" sz="2000" dirty="0">
                <a:latin typeface="Trebuchet MS"/>
              </a:rPr>
              <a:t>Client should keep a record of response to therapy</a:t>
            </a:r>
          </a:p>
          <a:p>
            <a:pPr lvl="1">
              <a:buFont typeface="Arial" panose="020B0604020202020204" pitchFamily="34" charset="0"/>
              <a:buChar char="•"/>
            </a:pPr>
            <a:r>
              <a:rPr lang="en-US" altLang="en-US" sz="2000" dirty="0">
                <a:latin typeface="Trebuchet MS"/>
              </a:rPr>
              <a:t>Client should wear a medical alert bracelet indicating they have myasthenia gravis</a:t>
            </a:r>
            <a:endParaRPr lang="en-US" altLang="en-US" sz="2000" dirty="0">
              <a:latin typeface="Trebuchet MS" panose="020B0603020202020204" pitchFamily="34" charset="0"/>
            </a:endParaRPr>
          </a:p>
          <a:p>
            <a:endParaRPr lang="en-US" sz="2000" dirty="0"/>
          </a:p>
        </p:txBody>
      </p:sp>
      <p:pic>
        <p:nvPicPr>
          <p:cNvPr id="5" name="Picture 2" descr="This picture Describes about Nursing Process—Client Receiving a Cholinergic Drug">
            <a:extLst>
              <a:ext uri="{FF2B5EF4-FFF2-40B4-BE49-F238E27FC236}">
                <a16:creationId xmlns:a16="http://schemas.microsoft.com/office/drawing/2014/main" id="{6200FFBF-D2F0-421F-B3F1-73B6ED1725F3}"/>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6498878" y="5103604"/>
            <a:ext cx="2195178" cy="146164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21763146-337F-441A-B24D-1C2853DE2E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1321814"/>
      </p:ext>
    </p:extLst>
  </p:cSld>
  <p:clrMapOvr>
    <a:masterClrMapping/>
  </p:clrMapOvr>
  <mc:AlternateContent xmlns:mc="http://schemas.openxmlformats.org/markup-compatibility/2006">
    <mc:Choice xmlns:p14="http://schemas.microsoft.com/office/powerpoint/2010/main" Requires="p14">
      <p:transition spd="slow" p14:dur="2000" advTm="87160"/>
    </mc:Choice>
    <mc:Fallback>
      <p:transition spd="slow" advTm="8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8" y="329490"/>
            <a:ext cx="8524875" cy="775597"/>
          </a:xfrm>
        </p:spPr>
        <p:txBody>
          <a:bodyPr/>
          <a:lstStyle/>
          <a:p>
            <a:r>
              <a:rPr lang="en-US" altLang="en-US" dirty="0">
                <a:latin typeface="Trebuchet MS" pitchFamily="34" charset="0"/>
                <a:ea typeface="Trebuchet MS" pitchFamily="34" charset="0"/>
                <a:cs typeface="Trebuchet MS" pitchFamily="34" charset="0"/>
              </a:rPr>
              <a:t>Nursing Process—Client Receiving a Cholinergic Drug</a:t>
            </a:r>
            <a:endParaRPr lang="en-US" dirty="0"/>
          </a:p>
        </p:txBody>
      </p:sp>
      <p:sp>
        <p:nvSpPr>
          <p:cNvPr id="3" name="Content Placeholder 2"/>
          <p:cNvSpPr>
            <a:spLocks noGrp="1"/>
          </p:cNvSpPr>
          <p:nvPr>
            <p:ph idx="1"/>
          </p:nvPr>
        </p:nvSpPr>
        <p:spPr/>
        <p:txBody>
          <a:bodyPr/>
          <a:lstStyle/>
          <a:p>
            <a:pPr eaLnBrk="1" hangingPunct="1"/>
            <a:r>
              <a:rPr lang="en-US" altLang="en-US" b="1" dirty="0">
                <a:latin typeface="Trebuchet MS" pitchFamily="34" charset="0"/>
                <a:ea typeface="Trebuchet MS" pitchFamily="34" charset="0"/>
                <a:cs typeface="Trebuchet MS" pitchFamily="34" charset="0"/>
              </a:rPr>
              <a:t>Evaluation</a:t>
            </a:r>
          </a:p>
          <a:p>
            <a:pPr lvl="1">
              <a:buFont typeface="Arial" panose="020B0604020202020204" pitchFamily="34" charset="0"/>
              <a:buChar char="•"/>
            </a:pPr>
            <a:r>
              <a:rPr lang="en-US" altLang="en-US" dirty="0">
                <a:latin typeface="Trebuchet MS"/>
              </a:rPr>
              <a:t>Was the therapeutic effect achieved? </a:t>
            </a:r>
          </a:p>
          <a:p>
            <a:pPr lvl="1">
              <a:buFont typeface="Arial" panose="020B0604020202020204" pitchFamily="34" charset="0"/>
              <a:buChar char="•"/>
            </a:pPr>
            <a:r>
              <a:rPr lang="en-US" altLang="en-US" dirty="0">
                <a:latin typeface="Trebuchet MS"/>
              </a:rPr>
              <a:t>Were adverse reactions: identified, reported, and managed? </a:t>
            </a:r>
          </a:p>
          <a:p>
            <a:pPr lvl="2"/>
            <a:r>
              <a:rPr lang="en-US" altLang="en-US" dirty="0">
                <a:latin typeface="Trebuchet MS"/>
              </a:rPr>
              <a:t>Client reports adequate bowel movements</a:t>
            </a:r>
          </a:p>
          <a:p>
            <a:pPr lvl="1" eaLnBrk="1" hangingPunct="1">
              <a:buFont typeface="Arial" panose="020B0604020202020204" pitchFamily="34" charset="0"/>
              <a:buChar char="•"/>
            </a:pPr>
            <a:r>
              <a:rPr lang="en-US" altLang="en-US" dirty="0">
                <a:latin typeface="Trebuchet MS"/>
              </a:rPr>
              <a:t>Did client and family express confidence and demonstrate understanding of drug regimen?</a:t>
            </a:r>
            <a:endParaRPr lang="en-US" altLang="en-US" dirty="0">
              <a:latin typeface="Trebuchet MS"/>
              <a:cs typeface="Calibri"/>
            </a:endParaRPr>
          </a:p>
        </p:txBody>
      </p:sp>
      <p:pic>
        <p:nvPicPr>
          <p:cNvPr id="4" name="Audio 3">
            <a:hlinkClick r:id="" action="ppaction://media"/>
            <a:extLst>
              <a:ext uri="{FF2B5EF4-FFF2-40B4-BE49-F238E27FC236}">
                <a16:creationId xmlns:a16="http://schemas.microsoft.com/office/drawing/2014/main" id="{EEE13B05-C3C7-404F-A29F-32024EB9F0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67383713"/>
      </p:ext>
    </p:extLst>
  </p:cSld>
  <p:clrMapOvr>
    <a:masterClrMapping/>
  </p:clrMapOvr>
  <mc:AlternateContent xmlns:mc="http://schemas.openxmlformats.org/markup-compatibility/2006">
    <mc:Choice xmlns:p14="http://schemas.microsoft.com/office/powerpoint/2010/main" Requires="p14">
      <p:transition spd="slow" p14:dur="2000" advTm="31227"/>
    </mc:Choice>
    <mc:Fallback>
      <p:transition spd="slow" advTm="31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altLang="en-US" dirty="0">
                <a:latin typeface="Trebuchet MS"/>
              </a:rPr>
              <a:t>Autonomic Nervous System</a:t>
            </a:r>
            <a:endParaRPr lang="en-US" dirty="0"/>
          </a:p>
        </p:txBody>
      </p:sp>
      <p:sp>
        <p:nvSpPr>
          <p:cNvPr id="3" name="Content Placeholder 2"/>
          <p:cNvSpPr>
            <a:spLocks noGrp="1"/>
          </p:cNvSpPr>
          <p:nvPr>
            <p:ph sz="half" idx="1"/>
          </p:nvPr>
        </p:nvSpPr>
        <p:spPr>
          <a:xfrm>
            <a:off x="330200" y="1446457"/>
            <a:ext cx="8614616" cy="2951389"/>
          </a:xfrm>
        </p:spPr>
        <p:txBody>
          <a:bodyPr/>
          <a:lstStyle/>
          <a:p>
            <a:pPr marL="685800" lvl="2" indent="-285750"/>
            <a:r>
              <a:rPr lang="en-US" altLang="en-US" sz="2400" dirty="0">
                <a:latin typeface="Trebuchet MS" panose="020B0603020202020204" pitchFamily="34" charset="0"/>
              </a:rPr>
              <a:t>Division of the peripheral nervous system concerned with the functions essential to life of an organism and not consciously controlled (e.g., blood pressure, heart rate, and gastrointestinal activity)</a:t>
            </a:r>
          </a:p>
          <a:p>
            <a:pPr marL="685800" lvl="2" indent="-285750"/>
            <a:r>
              <a:rPr lang="en-US" altLang="en-US" sz="2400" dirty="0">
                <a:latin typeface="Trebuchet MS" panose="020B0603020202020204" pitchFamily="34" charset="0"/>
              </a:rPr>
              <a:t>Divided into two branches:</a:t>
            </a:r>
          </a:p>
          <a:p>
            <a:pPr marL="1143000" lvl="3" indent="-285750"/>
            <a:r>
              <a:rPr lang="en-US" altLang="en-US" sz="2400" dirty="0">
                <a:latin typeface="Trebuchet MS" panose="020B0603020202020204" pitchFamily="34" charset="0"/>
              </a:rPr>
              <a:t>Sympathetic</a:t>
            </a:r>
          </a:p>
          <a:p>
            <a:pPr marL="1143000" lvl="3" indent="-285750"/>
            <a:r>
              <a:rPr lang="en-US" altLang="en-US" sz="2400" dirty="0">
                <a:latin typeface="Trebuchet MS" panose="020B0603020202020204" pitchFamily="34" charset="0"/>
              </a:rPr>
              <a:t>Parasympathetic</a:t>
            </a:r>
          </a:p>
          <a:p>
            <a:endParaRPr lang="en-US" sz="2400" dirty="0"/>
          </a:p>
        </p:txBody>
      </p:sp>
      <p:pic>
        <p:nvPicPr>
          <p:cNvPr id="5" name="Picture 8" descr="This picture Describes about Autonomic Nervous System">
            <a:extLst>
              <a:ext uri="{FF2B5EF4-FFF2-40B4-BE49-F238E27FC236}">
                <a16:creationId xmlns:a16="http://schemas.microsoft.com/office/drawing/2014/main" id="{5E43C06D-740C-4541-847E-869823F01494}"/>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4713288" y="3504883"/>
            <a:ext cx="4230687" cy="282045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E8B7F85-ED0D-4EAA-89BA-51B7F05159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4439197"/>
      </p:ext>
    </p:extLst>
  </p:cSld>
  <p:clrMapOvr>
    <a:masterClrMapping/>
  </p:clrMapOvr>
  <mc:AlternateContent xmlns:mc="http://schemas.openxmlformats.org/markup-compatibility/2006">
    <mc:Choice xmlns:p14="http://schemas.microsoft.com/office/powerpoint/2010/main" Requires="p14">
      <p:transition spd="slow" p14:dur="2000" advTm="49177"/>
    </mc:Choice>
    <mc:Fallback>
      <p:transition spd="slow" advTm="49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altLang="en-US" dirty="0">
                <a:latin typeface="Trebuchet MS" pitchFamily="34" charset="0"/>
                <a:ea typeface="Trebuchet MS" pitchFamily="34" charset="0"/>
                <a:cs typeface="Trebuchet MS" pitchFamily="34" charset="0"/>
              </a:rPr>
              <a:t>Turn and Talk—Case Study #1</a:t>
            </a:r>
            <a:endParaRPr lang="en-US" dirty="0"/>
          </a:p>
        </p:txBody>
      </p:sp>
      <p:sp>
        <p:nvSpPr>
          <p:cNvPr id="3" name="Content Placeholder 2"/>
          <p:cNvSpPr>
            <a:spLocks noGrp="1"/>
          </p:cNvSpPr>
          <p:nvPr>
            <p:ph sz="half" idx="1"/>
          </p:nvPr>
        </p:nvSpPr>
        <p:spPr>
          <a:xfrm>
            <a:off x="330200" y="1228747"/>
            <a:ext cx="8614616" cy="3686175"/>
          </a:xfrm>
        </p:spPr>
        <p:txBody>
          <a:bodyPr/>
          <a:lstStyle/>
          <a:p>
            <a:r>
              <a:rPr lang="en-US" sz="2400" dirty="0">
                <a:latin typeface="Trebuchet MS" panose="020B0603020202020204" pitchFamily="34" charset="0"/>
                <a:cs typeface="Trebuchet MS" pitchFamily="34" charset="0"/>
              </a:rPr>
              <a:t>A client has recently been diagnosed with myasthenia gravis. The physician prescribes pyridostigmine 30 mg/kg/day. The client has no other medical conditions and takes no medications at this time.</a:t>
            </a:r>
          </a:p>
          <a:p>
            <a:endParaRPr lang="en-US" sz="2400" dirty="0">
              <a:latin typeface="Trebuchet MS" panose="020B0603020202020204" pitchFamily="34" charset="0"/>
              <a:cs typeface="Trebuchet MS" pitchFamily="34" charset="0"/>
            </a:endParaRPr>
          </a:p>
          <a:p>
            <a:pPr marL="457200" indent="-457200">
              <a:buFont typeface="+mj-lt"/>
              <a:buAutoNum type="arabicPeriod"/>
            </a:pPr>
            <a:r>
              <a:rPr lang="en-US" sz="2400" dirty="0">
                <a:latin typeface="Trebuchet MS" panose="020B0603020202020204" pitchFamily="34" charset="0"/>
                <a:cs typeface="Trebuchet MS" pitchFamily="34" charset="0"/>
              </a:rPr>
              <a:t>Before the pyridostigmine is administered to the client, what should the nurse’s preadministration include?</a:t>
            </a:r>
          </a:p>
          <a:p>
            <a:pPr marL="457200" indent="-457200">
              <a:buFont typeface="+mj-lt"/>
              <a:buAutoNum type="arabicPeriod"/>
            </a:pPr>
            <a:r>
              <a:rPr lang="en-US" sz="2400" dirty="0">
                <a:latin typeface="Trebuchet MS" panose="020B0603020202020204" pitchFamily="34" charset="0"/>
                <a:cs typeface="Trebuchet MS" pitchFamily="34" charset="0"/>
              </a:rPr>
              <a:t>What adverse effects should the nurse explain to the client that may occur with the use of pyridostigmine.</a:t>
            </a:r>
          </a:p>
        </p:txBody>
      </p:sp>
      <p:pic>
        <p:nvPicPr>
          <p:cNvPr id="5" name="Content Placeholder 4" descr="This picture Describes about Turn and Talk—Case Study">
            <a:extLst>
              <a:ext uri="{FF2B5EF4-FFF2-40B4-BE49-F238E27FC236}">
                <a16:creationId xmlns:a16="http://schemas.microsoft.com/office/drawing/2014/main" id="{19908FFE-F52F-42D6-B015-9F88D5E5FDD8}"/>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6356576" y="4956077"/>
            <a:ext cx="2482624" cy="1659812"/>
          </a:xfrm>
          <a:prstGeom prst="rect">
            <a:avLst/>
          </a:prstGeom>
        </p:spPr>
      </p:pic>
      <p:pic>
        <p:nvPicPr>
          <p:cNvPr id="4" name="Audio 3">
            <a:hlinkClick r:id="" action="ppaction://media"/>
            <a:extLst>
              <a:ext uri="{FF2B5EF4-FFF2-40B4-BE49-F238E27FC236}">
                <a16:creationId xmlns:a16="http://schemas.microsoft.com/office/drawing/2014/main" id="{16A1FA78-75CC-4EC4-BC13-3F1588AD43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48093521"/>
      </p:ext>
    </p:extLst>
  </p:cSld>
  <p:clrMapOvr>
    <a:masterClrMapping/>
  </p:clrMapOvr>
  <mc:AlternateContent xmlns:mc="http://schemas.openxmlformats.org/markup-compatibility/2006">
    <mc:Choice xmlns:p14="http://schemas.microsoft.com/office/powerpoint/2010/main" Requires="p14">
      <p:transition spd="slow" p14:dur="2000" advTm="30603"/>
    </mc:Choice>
    <mc:Fallback>
      <p:transition spd="slow" advTm="30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altLang="en-US" dirty="0">
                <a:latin typeface="Trebuchet MS" pitchFamily="34" charset="0"/>
                <a:ea typeface="Trebuchet MS" pitchFamily="34" charset="0"/>
                <a:cs typeface="Trebuchet MS" pitchFamily="34" charset="0"/>
              </a:rPr>
              <a:t>Turn and Talk—Case Study #2</a:t>
            </a:r>
            <a:endParaRPr lang="en-US" dirty="0"/>
          </a:p>
        </p:txBody>
      </p:sp>
      <p:sp>
        <p:nvSpPr>
          <p:cNvPr id="3" name="Content Placeholder 2"/>
          <p:cNvSpPr>
            <a:spLocks noGrp="1"/>
          </p:cNvSpPr>
          <p:nvPr>
            <p:ph sz="half" idx="1"/>
          </p:nvPr>
        </p:nvSpPr>
        <p:spPr>
          <a:xfrm>
            <a:off x="330200" y="1257775"/>
            <a:ext cx="8614616" cy="3686175"/>
          </a:xfrm>
        </p:spPr>
        <p:txBody>
          <a:bodyPr/>
          <a:lstStyle/>
          <a:p>
            <a:r>
              <a:rPr lang="en-US" sz="2400" dirty="0">
                <a:latin typeface="Trebuchet MS" panose="020B0603020202020204" pitchFamily="34" charset="0"/>
                <a:cs typeface="Trebuchet MS" pitchFamily="34" charset="0"/>
              </a:rPr>
              <a:t>A client has recently been diagnosed with myasthenia gravis. The physician prescribes pyridostigmine 30 mg/kg/day. The client has no other medical conditions and takes no medications at this time.</a:t>
            </a:r>
          </a:p>
          <a:p>
            <a:endParaRPr lang="en-US" sz="2400" dirty="0">
              <a:latin typeface="Trebuchet MS" panose="020B0603020202020204" pitchFamily="34" charset="0"/>
              <a:cs typeface="Trebuchet MS" pitchFamily="34" charset="0"/>
            </a:endParaRPr>
          </a:p>
          <a:p>
            <a:pPr marL="457200" indent="-457200">
              <a:buFont typeface="+mj-lt"/>
              <a:buAutoNum type="arabicPeriod" startAt="3"/>
            </a:pPr>
            <a:r>
              <a:rPr lang="en-US" sz="2400" dirty="0">
                <a:latin typeface="Trebuchet MS" panose="020B0603020202020204" pitchFamily="34" charset="0"/>
                <a:cs typeface="Trebuchet MS" pitchFamily="34" charset="0"/>
              </a:rPr>
              <a:t>A few weeks later the client reports to the emergency department with severe abdominal cramping, diarrhea, excessive salivation, muscle weakness, rigidity and spasm, and clenching of the jaw. What might the client be experiencing, and what should be done to treat his current condition?</a:t>
            </a:r>
          </a:p>
        </p:txBody>
      </p:sp>
      <p:pic>
        <p:nvPicPr>
          <p:cNvPr id="5" name="Content Placeholder 4" descr="This picture Describes about Turn and Talk—Case Study">
            <a:extLst>
              <a:ext uri="{FF2B5EF4-FFF2-40B4-BE49-F238E27FC236}">
                <a16:creationId xmlns:a16="http://schemas.microsoft.com/office/drawing/2014/main" id="{19908FFE-F52F-42D6-B015-9F88D5E5FDD8}"/>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6414632" y="5072190"/>
            <a:ext cx="2482624" cy="1659812"/>
          </a:xfrm>
          <a:prstGeom prst="rect">
            <a:avLst/>
          </a:prstGeom>
        </p:spPr>
      </p:pic>
      <p:pic>
        <p:nvPicPr>
          <p:cNvPr id="4" name="Audio 3">
            <a:hlinkClick r:id="" action="ppaction://media"/>
            <a:extLst>
              <a:ext uri="{FF2B5EF4-FFF2-40B4-BE49-F238E27FC236}">
                <a16:creationId xmlns:a16="http://schemas.microsoft.com/office/drawing/2014/main" id="{4F7D2CDC-C73F-4065-A699-8373BFFBE7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47133153"/>
      </p:ext>
    </p:extLst>
  </p:cSld>
  <p:clrMapOvr>
    <a:masterClrMapping/>
  </p:clrMapOvr>
  <mc:AlternateContent xmlns:mc="http://schemas.openxmlformats.org/markup-compatibility/2006">
    <mc:Choice xmlns:p14="http://schemas.microsoft.com/office/powerpoint/2010/main" Requires="p14">
      <p:transition spd="slow" p14:dur="2000" advTm="2105"/>
    </mc:Choice>
    <mc:Fallback>
      <p:transition spd="slow" advTm="2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altLang="en-US" dirty="0">
                <a:latin typeface="Trebuchet MS"/>
              </a:rPr>
              <a:t>Parasympathetic Nervous System #1</a:t>
            </a:r>
            <a:endParaRPr lang="en-US" dirty="0"/>
          </a:p>
        </p:txBody>
      </p:sp>
      <p:sp>
        <p:nvSpPr>
          <p:cNvPr id="3" name="Content Placeholder 2"/>
          <p:cNvSpPr>
            <a:spLocks noGrp="1"/>
          </p:cNvSpPr>
          <p:nvPr>
            <p:ph sz="half" idx="1"/>
          </p:nvPr>
        </p:nvSpPr>
        <p:spPr>
          <a:xfrm>
            <a:off x="330200" y="1698164"/>
            <a:ext cx="4230688" cy="3556000"/>
          </a:xfrm>
        </p:spPr>
        <p:txBody>
          <a:bodyPr/>
          <a:lstStyle/>
          <a:p>
            <a:pPr marL="742950" lvl="2" indent="-342900"/>
            <a:r>
              <a:rPr lang="en-US" altLang="en-US" sz="2400" dirty="0">
                <a:latin typeface="Trebuchet MS" panose="020B0603020202020204" pitchFamily="34" charset="0"/>
              </a:rPr>
              <a:t>Opposite reactions of sympathetic nervous system</a:t>
            </a:r>
          </a:p>
          <a:p>
            <a:pPr marL="742950" lvl="2" indent="-342900"/>
            <a:r>
              <a:rPr lang="en-US" altLang="en-US" sz="2400" dirty="0">
                <a:latin typeface="Trebuchet MS" panose="020B0603020202020204" pitchFamily="34" charset="0"/>
              </a:rPr>
              <a:t>Rest and digest</a:t>
            </a:r>
          </a:p>
          <a:p>
            <a:pPr marL="742950" lvl="2" indent="-342900"/>
            <a:r>
              <a:rPr lang="en-US" altLang="en-US" sz="2400" dirty="0">
                <a:latin typeface="Trebuchet MS" panose="020B0603020202020204" pitchFamily="34" charset="0"/>
              </a:rPr>
              <a:t>Acetylcholine (Ach) is the neurotransmitter of the parasympathetic branch of the autonomic nervous system</a:t>
            </a:r>
          </a:p>
        </p:txBody>
      </p:sp>
      <p:pic>
        <p:nvPicPr>
          <p:cNvPr id="5" name="Picture 2" descr="This picture Describes about Parasympathetic Nervous System">
            <a:extLst>
              <a:ext uri="{FF2B5EF4-FFF2-40B4-BE49-F238E27FC236}">
                <a16:creationId xmlns:a16="http://schemas.microsoft.com/office/drawing/2014/main" id="{8FB6F050-B37F-4ECD-8574-3603315088AB}"/>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4758305" y="1799779"/>
            <a:ext cx="4140654" cy="414065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CA490A37-8A43-4AD5-B352-AA767A7C90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05343902"/>
      </p:ext>
    </p:extLst>
  </p:cSld>
  <p:clrMapOvr>
    <a:masterClrMapping/>
  </p:clrMapOvr>
  <mc:AlternateContent xmlns:mc="http://schemas.openxmlformats.org/markup-compatibility/2006">
    <mc:Choice xmlns:p14="http://schemas.microsoft.com/office/powerpoint/2010/main" Requires="p14">
      <p:transition spd="slow" p14:dur="2000" advTm="192926"/>
    </mc:Choice>
    <mc:Fallback>
      <p:transition spd="slow" advTm="192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altLang="en-US" dirty="0">
                <a:latin typeface="Trebuchet MS"/>
              </a:rPr>
              <a:t>Parasympathetic Nervous System #2</a:t>
            </a:r>
            <a:endParaRPr lang="en-US" dirty="0"/>
          </a:p>
        </p:txBody>
      </p:sp>
      <p:sp>
        <p:nvSpPr>
          <p:cNvPr id="3" name="Content Placeholder 2"/>
          <p:cNvSpPr>
            <a:spLocks noGrp="1"/>
          </p:cNvSpPr>
          <p:nvPr>
            <p:ph sz="half" idx="1"/>
          </p:nvPr>
        </p:nvSpPr>
        <p:spPr/>
        <p:txBody>
          <a:bodyPr/>
          <a:lstStyle/>
          <a:p>
            <a:pPr marL="742950" lvl="2" indent="-342900"/>
            <a:r>
              <a:rPr lang="en-US" altLang="en-US" sz="2400" dirty="0">
                <a:latin typeface="Trebuchet MS" panose="020B0603020202020204" pitchFamily="34" charset="0"/>
              </a:rPr>
              <a:t>Muscarinic receptors: stimulate smooth muscle</a:t>
            </a:r>
          </a:p>
          <a:p>
            <a:pPr marL="742950" lvl="2" indent="-342900"/>
            <a:r>
              <a:rPr lang="en-US" altLang="en-US" sz="2400" dirty="0">
                <a:latin typeface="Trebuchet MS" panose="020B0603020202020204" pitchFamily="34" charset="0"/>
              </a:rPr>
              <a:t>Nicotinic receptors: stimulate skeletal muscle</a:t>
            </a:r>
          </a:p>
        </p:txBody>
      </p:sp>
      <p:pic>
        <p:nvPicPr>
          <p:cNvPr id="5" name="Picture 2" descr="This picture Describes about Parasympathetic Nervous System">
            <a:extLst>
              <a:ext uri="{FF2B5EF4-FFF2-40B4-BE49-F238E27FC236}">
                <a16:creationId xmlns:a16="http://schemas.microsoft.com/office/drawing/2014/main" id="{8FB6F050-B37F-4ECD-8574-3603315088AB}"/>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4985544" y="2346325"/>
            <a:ext cx="368617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E61FF74C-53EA-4A9A-A016-8801CE30D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989303"/>
      </p:ext>
    </p:extLst>
  </p:cSld>
  <p:clrMapOvr>
    <a:masterClrMapping/>
  </p:clrMapOvr>
  <mc:AlternateContent xmlns:mc="http://schemas.openxmlformats.org/markup-compatibility/2006">
    <mc:Choice xmlns:p14="http://schemas.microsoft.com/office/powerpoint/2010/main" Requires="p14">
      <p:transition spd="slow" p14:dur="2000" advTm="101636"/>
    </mc:Choice>
    <mc:Fallback>
      <p:transition spd="slow" advTm="101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altLang="en-US" dirty="0">
                <a:latin typeface="Trebuchet MS"/>
              </a:rPr>
              <a:t>Cholinergic Drugs—Actions</a:t>
            </a:r>
            <a:endParaRPr lang="en-US" dirty="0"/>
          </a:p>
        </p:txBody>
      </p:sp>
      <p:sp>
        <p:nvSpPr>
          <p:cNvPr id="3" name="Content Placeholder 2"/>
          <p:cNvSpPr>
            <a:spLocks noGrp="1"/>
          </p:cNvSpPr>
          <p:nvPr>
            <p:ph sz="half" idx="1"/>
          </p:nvPr>
        </p:nvSpPr>
        <p:spPr>
          <a:xfrm>
            <a:off x="360070" y="1257775"/>
            <a:ext cx="8479130" cy="1935389"/>
          </a:xfrm>
        </p:spPr>
        <p:txBody>
          <a:bodyPr/>
          <a:lstStyle/>
          <a:p>
            <a:pPr marL="742950" lvl="2" indent="-342900"/>
            <a:r>
              <a:rPr lang="en-US" altLang="en-US" sz="2200" dirty="0">
                <a:latin typeface="Trebuchet MS" panose="020B0603020202020204" pitchFamily="34" charset="0"/>
              </a:rPr>
              <a:t>Mimic the activity of the parasympathetic nervous system.</a:t>
            </a:r>
          </a:p>
          <a:p>
            <a:pPr marL="742950" lvl="2" indent="-342900"/>
            <a:r>
              <a:rPr lang="en-US" altLang="en-US" sz="2200" dirty="0">
                <a:latin typeface="Trebuchet MS" panose="020B0603020202020204" pitchFamily="34" charset="0"/>
              </a:rPr>
              <a:t>Acetylcholinesterase (AChE) is and enzyme that can inactivate the neurotransmitter acetylcholine (Ach)</a:t>
            </a:r>
          </a:p>
          <a:p>
            <a:pPr marL="742950" lvl="2" indent="-342900"/>
            <a:r>
              <a:rPr lang="en-US" altLang="en-US" sz="2200" dirty="0">
                <a:latin typeface="Trebuchet MS" panose="020B0603020202020204" pitchFamily="34" charset="0"/>
              </a:rPr>
              <a:t>Direct-acting versus indirect-acting  </a:t>
            </a:r>
          </a:p>
        </p:txBody>
      </p:sp>
      <p:pic>
        <p:nvPicPr>
          <p:cNvPr id="5" name="Picture 2" descr="This picture Describes about Cholinergic Drugs—Actions"/>
          <p:cNvPicPr>
            <a:picLocks noGrp="1" noChangeAspect="1" noChangeArrowheads="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2469356" y="2950305"/>
            <a:ext cx="4230687" cy="3668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a:extLst>
              <a:ext uri="{FF2B5EF4-FFF2-40B4-BE49-F238E27FC236}">
                <a16:creationId xmlns:a16="http://schemas.microsoft.com/office/drawing/2014/main" id="{AEDC901C-46E0-44F2-BBEE-525402D0BA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19347261"/>
      </p:ext>
    </p:extLst>
  </p:cSld>
  <p:clrMapOvr>
    <a:masterClrMapping/>
  </p:clrMapOvr>
  <mc:AlternateContent xmlns:mc="http://schemas.openxmlformats.org/markup-compatibility/2006">
    <mc:Choice xmlns:p14="http://schemas.microsoft.com/office/powerpoint/2010/main" Requires="p14">
      <p:transition spd="slow" p14:dur="2000" advTm="214085"/>
    </mc:Choice>
    <mc:Fallback>
      <p:transition spd="slow" advTm="214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dirty="0">
                <a:latin typeface="Trebuchet MS"/>
                <a:cs typeface="Trebuchet MS"/>
              </a:rPr>
              <a:t>Pharmacology in Practice Exercise #1</a:t>
            </a:r>
            <a:endParaRPr lang="en-US" dirty="0"/>
          </a:p>
        </p:txBody>
      </p:sp>
      <p:sp>
        <p:nvSpPr>
          <p:cNvPr id="3" name="Content Placeholder 2"/>
          <p:cNvSpPr>
            <a:spLocks noGrp="1"/>
          </p:cNvSpPr>
          <p:nvPr>
            <p:ph sz="half" idx="1"/>
          </p:nvPr>
        </p:nvSpPr>
        <p:spPr>
          <a:xfrm>
            <a:off x="330199" y="1417429"/>
            <a:ext cx="8613775" cy="3686175"/>
          </a:xfrm>
        </p:spPr>
        <p:txBody>
          <a:bodyPr/>
          <a:lstStyle/>
          <a:p>
            <a:r>
              <a:rPr lang="en-US" sz="2400" dirty="0">
                <a:latin typeface="Trebuchet MS"/>
              </a:rPr>
              <a:t>Which of the following is he substance responsible for the transmission of nerve impulses across the parasympathetic nervous system?</a:t>
            </a:r>
          </a:p>
          <a:p>
            <a:pPr marL="800100" lvl="1" indent="-342900">
              <a:buAutoNum type="alphaLcParenR"/>
            </a:pPr>
            <a:r>
              <a:rPr lang="en-US" dirty="0">
                <a:latin typeface="Trebuchet MS"/>
              </a:rPr>
              <a:t>Acetylcholine</a:t>
            </a:r>
          </a:p>
          <a:p>
            <a:pPr marL="800100" lvl="1" indent="-342900">
              <a:buAutoNum type="alphaLcParenR"/>
            </a:pPr>
            <a:r>
              <a:rPr lang="en-US" dirty="0">
                <a:latin typeface="Trebuchet MS"/>
              </a:rPr>
              <a:t>Norepinephrine</a:t>
            </a:r>
          </a:p>
          <a:p>
            <a:pPr marL="800100" lvl="1" indent="-342900">
              <a:buAutoNum type="alphaLcParenR"/>
            </a:pPr>
            <a:r>
              <a:rPr lang="en-US" dirty="0">
                <a:latin typeface="Trebuchet MS"/>
              </a:rPr>
              <a:t>Dopamine</a:t>
            </a:r>
          </a:p>
          <a:p>
            <a:pPr marL="800100" lvl="1" indent="-342900">
              <a:buAutoNum type="alphaLcParenR"/>
            </a:pPr>
            <a:r>
              <a:rPr lang="en-US" dirty="0">
                <a:latin typeface="Trebuchet MS"/>
              </a:rPr>
              <a:t>Acetylcholinesterase</a:t>
            </a:r>
          </a:p>
        </p:txBody>
      </p:sp>
      <p:pic>
        <p:nvPicPr>
          <p:cNvPr id="5" name="Content Placeholder 4" descr="This picture Describes about Pharmacology in Practice Exercise">
            <a:extLst>
              <a:ext uri="{FF2B5EF4-FFF2-40B4-BE49-F238E27FC236}">
                <a16:creationId xmlns:a16="http://schemas.microsoft.com/office/drawing/2014/main" id="{2146B676-2433-41AD-BFCB-02C206611403}"/>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4989414" y="3541486"/>
            <a:ext cx="3678434" cy="2456996"/>
          </a:xfrm>
          <a:prstGeom prst="rect">
            <a:avLst/>
          </a:prstGeom>
        </p:spPr>
      </p:pic>
      <p:pic>
        <p:nvPicPr>
          <p:cNvPr id="4" name="Audio 3">
            <a:hlinkClick r:id="" action="ppaction://media"/>
            <a:extLst>
              <a:ext uri="{FF2B5EF4-FFF2-40B4-BE49-F238E27FC236}">
                <a16:creationId xmlns:a16="http://schemas.microsoft.com/office/drawing/2014/main" id="{B519E206-9B1F-4942-90E4-F125400E7B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37537502"/>
      </p:ext>
    </p:extLst>
  </p:cSld>
  <p:clrMapOvr>
    <a:masterClrMapping/>
  </p:clrMapOvr>
  <mc:AlternateContent xmlns:mc="http://schemas.openxmlformats.org/markup-compatibility/2006">
    <mc:Choice xmlns:p14="http://schemas.microsoft.com/office/powerpoint/2010/main" Requires="p14">
      <p:transition spd="slow" p14:dur="2000" advTm="223655"/>
    </mc:Choice>
    <mc:Fallback>
      <p:transition spd="slow" advTm="22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altLang="en-US" dirty="0">
                <a:latin typeface="Trebuchet MS"/>
              </a:rPr>
              <a:t>Cholinergic Drugs—Uses</a:t>
            </a:r>
            <a:endParaRPr lang="en-US" dirty="0"/>
          </a:p>
        </p:txBody>
      </p:sp>
      <p:sp>
        <p:nvSpPr>
          <p:cNvPr id="3" name="Content Placeholder 2"/>
          <p:cNvSpPr>
            <a:spLocks noGrp="1"/>
          </p:cNvSpPr>
          <p:nvPr>
            <p:ph sz="half" idx="1"/>
          </p:nvPr>
        </p:nvSpPr>
        <p:spPr>
          <a:xfrm>
            <a:off x="330200" y="1562569"/>
            <a:ext cx="8204200" cy="1630589"/>
          </a:xfrm>
        </p:spPr>
        <p:txBody>
          <a:bodyPr/>
          <a:lstStyle/>
          <a:p>
            <a:pPr marL="742950" lvl="2" indent="-342900"/>
            <a:r>
              <a:rPr lang="en-US" altLang="en-US" sz="2400" dirty="0">
                <a:latin typeface="Trebuchet MS" panose="020B0603020202020204" pitchFamily="34" charset="0"/>
              </a:rPr>
              <a:t>Urinary retention</a:t>
            </a:r>
          </a:p>
          <a:p>
            <a:pPr marL="742950" lvl="2" indent="-342900"/>
            <a:r>
              <a:rPr lang="en-US" altLang="en-US" sz="2400" dirty="0">
                <a:latin typeface="Trebuchet MS" panose="020B0603020202020204" pitchFamily="34" charset="0"/>
              </a:rPr>
              <a:t>Neurogenic bladder when retention is an issue</a:t>
            </a:r>
          </a:p>
          <a:p>
            <a:pPr marL="742950" lvl="2" indent="-342900"/>
            <a:r>
              <a:rPr lang="en-US" altLang="en-US" sz="2400" dirty="0">
                <a:latin typeface="Trebuchet MS" panose="020B0603020202020204" pitchFamily="34" charset="0"/>
              </a:rPr>
              <a:t>Myasthenia gravis for symptom management</a:t>
            </a:r>
          </a:p>
        </p:txBody>
      </p:sp>
      <p:pic>
        <p:nvPicPr>
          <p:cNvPr id="5" name="Content Placeholder 4" descr="This picture Describes about Cholinergic Drugs—Uses">
            <a:extLst>
              <a:ext uri="{FF2B5EF4-FFF2-40B4-BE49-F238E27FC236}">
                <a16:creationId xmlns:a16="http://schemas.microsoft.com/office/drawing/2014/main" id="{0858DCE1-1CC8-49CB-A0F0-2875B44C0745}"/>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1752599" y="3370881"/>
            <a:ext cx="5664202" cy="285625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31A3D80-704F-48F9-9743-5AF343287A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48678274"/>
      </p:ext>
    </p:extLst>
  </p:cSld>
  <p:clrMapOvr>
    <a:masterClrMapping/>
  </p:clrMapOvr>
  <mc:AlternateContent xmlns:mc="http://schemas.openxmlformats.org/markup-compatibility/2006">
    <mc:Choice xmlns:p14="http://schemas.microsoft.com/office/powerpoint/2010/main" Requires="p14">
      <p:transition spd="slow" p14:dur="2000" advTm="27110"/>
    </mc:Choice>
    <mc:Fallback>
      <p:transition spd="slow" advTm="27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41" y="636607"/>
            <a:ext cx="8524875" cy="387798"/>
          </a:xfrm>
        </p:spPr>
        <p:txBody>
          <a:bodyPr/>
          <a:lstStyle/>
          <a:p>
            <a:r>
              <a:rPr lang="en-US" altLang="en-US" dirty="0">
                <a:latin typeface="Trebuchet MS"/>
              </a:rPr>
              <a:t>Cholinergic Drugs—</a:t>
            </a:r>
            <a:r>
              <a:rPr lang="en-US" altLang="en-US" dirty="0">
                <a:latin typeface="Trebuchet MS" pitchFamily="34" charset="0"/>
                <a:ea typeface="Trebuchet MS" pitchFamily="34" charset="0"/>
                <a:cs typeface="Trebuchet MS" pitchFamily="34" charset="0"/>
              </a:rPr>
              <a:t>Adverse Reactions</a:t>
            </a:r>
            <a:endParaRPr lang="en-US" dirty="0"/>
          </a:p>
        </p:txBody>
      </p:sp>
      <p:sp>
        <p:nvSpPr>
          <p:cNvPr id="3" name="Content Placeholder 2"/>
          <p:cNvSpPr>
            <a:spLocks noGrp="1"/>
          </p:cNvSpPr>
          <p:nvPr>
            <p:ph sz="half" idx="1"/>
          </p:nvPr>
        </p:nvSpPr>
        <p:spPr>
          <a:xfrm>
            <a:off x="330200" y="1707709"/>
            <a:ext cx="4230688" cy="3686175"/>
          </a:xfrm>
        </p:spPr>
        <p:txBody>
          <a:bodyPr/>
          <a:lstStyle/>
          <a:p>
            <a:pPr marL="285750" indent="-285750" eaLnBrk="1" hangingPunct="1">
              <a:buFontTx/>
              <a:buChar char="•"/>
            </a:pPr>
            <a:r>
              <a:rPr lang="en-US" altLang="en-US" sz="2400" dirty="0">
                <a:latin typeface="Trebuchet MS" pitchFamily="34" charset="0"/>
                <a:cs typeface="Trebuchet MS" pitchFamily="34" charset="0"/>
              </a:rPr>
              <a:t>General Adverse Reactions: </a:t>
            </a:r>
          </a:p>
          <a:p>
            <a:pPr marL="1028700" lvl="1" eaLnBrk="1" hangingPunct="1">
              <a:buFontTx/>
              <a:buChar char="•"/>
            </a:pPr>
            <a:r>
              <a:rPr lang="en-US" altLang="en-US" dirty="0">
                <a:latin typeface="Trebuchet MS"/>
              </a:rPr>
              <a:t>Nausea, diarrhea, abdominal cramping</a:t>
            </a:r>
          </a:p>
          <a:p>
            <a:pPr marL="1028700" lvl="1" eaLnBrk="1" hangingPunct="1">
              <a:buFontTx/>
              <a:buChar char="•"/>
            </a:pPr>
            <a:r>
              <a:rPr lang="en-US" altLang="en-US" dirty="0">
                <a:latin typeface="Trebuchet MS"/>
              </a:rPr>
              <a:t>Salivation</a:t>
            </a:r>
          </a:p>
          <a:p>
            <a:pPr marL="1028700" lvl="1" eaLnBrk="1" hangingPunct="1">
              <a:buFontTx/>
              <a:buChar char="•"/>
            </a:pPr>
            <a:r>
              <a:rPr lang="en-US" altLang="en-US" dirty="0">
                <a:latin typeface="Trebuchet MS"/>
              </a:rPr>
              <a:t>Flushing of the skin</a:t>
            </a:r>
          </a:p>
          <a:p>
            <a:pPr marL="1028700" lvl="1" eaLnBrk="1" hangingPunct="1">
              <a:buFontTx/>
              <a:buChar char="•"/>
            </a:pPr>
            <a:r>
              <a:rPr lang="en-US" altLang="en-US" dirty="0">
                <a:latin typeface="Trebuchet MS"/>
              </a:rPr>
              <a:t>Cardiac arrhythmias</a:t>
            </a:r>
          </a:p>
          <a:p>
            <a:pPr marL="1028700" lvl="1" eaLnBrk="1" hangingPunct="1">
              <a:buFontTx/>
              <a:buChar char="•"/>
            </a:pPr>
            <a:r>
              <a:rPr lang="en-US" altLang="en-US" dirty="0">
                <a:latin typeface="Trebuchet MS"/>
              </a:rPr>
              <a:t>Muscle weakness</a:t>
            </a:r>
          </a:p>
        </p:txBody>
      </p:sp>
      <p:pic>
        <p:nvPicPr>
          <p:cNvPr id="5" name="Picture 2" descr="This picture Describes about Cholinergic Drugs—Adverse Reactions">
            <a:extLst>
              <a:ext uri="{FF2B5EF4-FFF2-40B4-BE49-F238E27FC236}">
                <a16:creationId xmlns:a16="http://schemas.microsoft.com/office/drawing/2014/main" id="{05AC8710-C8A1-4AFB-BDB7-C737F0508584}"/>
              </a:ext>
            </a:extLst>
          </p:cNvPr>
          <p:cNvPicPr>
            <a:picLocks noGrp="1" noChangeAspect="1" noChangeArrowheads="1"/>
          </p:cNvPicPr>
          <p:nvPr>
            <p:ph sz="half" idx="2"/>
          </p:nvPr>
        </p:nvPicPr>
        <p:blipFill>
          <a:blip r:embed="rId4" cstate="screen">
            <a:extLst>
              <a:ext uri="{28A0092B-C50C-407E-A947-70E740481C1C}">
                <a14:useLocalDpi xmlns:a14="http://schemas.microsoft.com/office/drawing/2010/main"/>
              </a:ext>
            </a:extLst>
          </a:blip>
          <a:stretch>
            <a:fillRect/>
          </a:stretch>
        </p:blipFill>
        <p:spPr bwMode="auto">
          <a:xfrm>
            <a:off x="4712446" y="2241604"/>
            <a:ext cx="4232370" cy="282158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B037D045-CA6A-4419-B651-884672ECCE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70955602"/>
      </p:ext>
    </p:extLst>
  </p:cSld>
  <p:clrMapOvr>
    <a:masterClrMapping/>
  </p:clrMapOvr>
  <mc:AlternateContent xmlns:mc="http://schemas.openxmlformats.org/markup-compatibility/2006">
    <mc:Choice xmlns:p14="http://schemas.microsoft.com/office/powerpoint/2010/main" Requires="p14">
      <p:transition spd="slow" p14:dur="2000" advTm="30071"/>
    </mc:Choice>
    <mc:Fallback>
      <p:transition spd="slow" advTm="30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2_LWW TEMPLATE">
  <a:themeElements>
    <a:clrScheme name="">
      <a:dk1>
        <a:srgbClr val="000000"/>
      </a:dk1>
      <a:lt1>
        <a:srgbClr val="FFFFFF"/>
      </a:lt1>
      <a:dk2>
        <a:srgbClr val="006B76"/>
      </a:dk2>
      <a:lt2>
        <a:srgbClr val="000000"/>
      </a:lt2>
      <a:accent1>
        <a:srgbClr val="186EC4"/>
      </a:accent1>
      <a:accent2>
        <a:srgbClr val="CC9900"/>
      </a:accent2>
      <a:accent3>
        <a:srgbClr val="FFFFFF"/>
      </a:accent3>
      <a:accent4>
        <a:srgbClr val="000000"/>
      </a:accent4>
      <a:accent5>
        <a:srgbClr val="ABBADE"/>
      </a:accent5>
      <a:accent6>
        <a:srgbClr val="B98A00"/>
      </a:accent6>
      <a:hlink>
        <a:srgbClr val="FF0000"/>
      </a:hlink>
      <a:folHlink>
        <a:srgbClr val="009900"/>
      </a:folHlink>
    </a:clrScheme>
    <a:fontScheme name="LWW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LWW 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LWW 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LWW 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LWW 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LWW 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LWW 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LWW 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0c73501-d892-4798-8321-2611750ec21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98385B5E2AC949AF11150DD84F6C37" ma:contentTypeVersion="14" ma:contentTypeDescription="Create a new document." ma:contentTypeScope="" ma:versionID="0f0d6541ad1267a6c9b44725fe056c0c">
  <xsd:schema xmlns:xsd="http://www.w3.org/2001/XMLSchema" xmlns:xs="http://www.w3.org/2001/XMLSchema" xmlns:p="http://schemas.microsoft.com/office/2006/metadata/properties" xmlns:ns3="00c73501-d892-4798-8321-2611750ec216" xmlns:ns4="a592d4b5-ef12-4eb7-8b0a-4321abea656b" targetNamespace="http://schemas.microsoft.com/office/2006/metadata/properties" ma:root="true" ma:fieldsID="f2d5e638a91b0b15a806b54330f21d59" ns3:_="" ns4:_="">
    <xsd:import namespace="00c73501-d892-4798-8321-2611750ec216"/>
    <xsd:import namespace="a592d4b5-ef12-4eb7-8b0a-4321abea656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c73501-d892-4798-8321-2611750ec2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_activity" ma:index="14"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92d4b5-ef12-4eb7-8b0a-4321abea656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2D0645-763C-4A74-896B-80452723D21C}">
  <ds:schemaRefs>
    <ds:schemaRef ds:uri="a592d4b5-ef12-4eb7-8b0a-4321abea656b"/>
    <ds:schemaRef ds:uri="http://schemas.microsoft.com/office/2006/documentManagement/types"/>
    <ds:schemaRef ds:uri="http://purl.org/dc/elements/1.1/"/>
    <ds:schemaRef ds:uri="http://schemas.openxmlformats.org/package/2006/metadata/core-properties"/>
    <ds:schemaRef ds:uri="http://purl.org/dc/dcmitype/"/>
    <ds:schemaRef ds:uri="http://www.w3.org/XML/1998/namespace"/>
    <ds:schemaRef ds:uri="http://purl.org/dc/terms/"/>
    <ds:schemaRef ds:uri="http://schemas.microsoft.com/office/infopath/2007/PartnerControls"/>
    <ds:schemaRef ds:uri="00c73501-d892-4798-8321-2611750ec216"/>
    <ds:schemaRef ds:uri="http://schemas.microsoft.com/office/2006/metadata/properties"/>
  </ds:schemaRefs>
</ds:datastoreItem>
</file>

<file path=customXml/itemProps2.xml><?xml version="1.0" encoding="utf-8"?>
<ds:datastoreItem xmlns:ds="http://schemas.openxmlformats.org/officeDocument/2006/customXml" ds:itemID="{BE2C1218-8DF4-4505-B010-97A102F2196B}">
  <ds:schemaRefs>
    <ds:schemaRef ds:uri="http://schemas.microsoft.com/sharepoint/v3/contenttype/forms"/>
  </ds:schemaRefs>
</ds:datastoreItem>
</file>

<file path=customXml/itemProps3.xml><?xml version="1.0" encoding="utf-8"?>
<ds:datastoreItem xmlns:ds="http://schemas.openxmlformats.org/officeDocument/2006/customXml" ds:itemID="{15EE718E-4D8F-4F0E-AB0F-E9D67845C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c73501-d892-4798-8321-2611750ec216"/>
    <ds:schemaRef ds:uri="a592d4b5-ef12-4eb7-8b0a-4321abea65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7876</TotalTime>
  <Words>1479</Words>
  <Application>Microsoft Office PowerPoint</Application>
  <PresentationFormat>On-screen Show (4:3)</PresentationFormat>
  <Paragraphs>188</Paragraphs>
  <Slides>31</Slides>
  <Notes>0</Notes>
  <HiddenSlides>0</HiddenSlides>
  <MMClips>31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ＭＳ Ｐゴシック</vt:lpstr>
      <vt:lpstr>Arial</vt:lpstr>
      <vt:lpstr>Calibri</vt:lpstr>
      <vt:lpstr>Courier New</vt:lpstr>
      <vt:lpstr>Trebuchet MS</vt:lpstr>
      <vt:lpstr>Verdana</vt:lpstr>
      <vt:lpstr>Wingdings</vt:lpstr>
      <vt:lpstr>ヒラギノ角ゴ Pro W3</vt:lpstr>
      <vt:lpstr>2_LWW TEMPLATE</vt:lpstr>
      <vt:lpstr>Introduction to Clinical Pharmacology   Chapter 25 Cholinergic Drugs</vt:lpstr>
      <vt:lpstr>Learning Objectives</vt:lpstr>
      <vt:lpstr>Autonomic Nervous System</vt:lpstr>
      <vt:lpstr>Parasympathetic Nervous System #1</vt:lpstr>
      <vt:lpstr>Parasympathetic Nervous System #2</vt:lpstr>
      <vt:lpstr>Cholinergic Drugs—Actions</vt:lpstr>
      <vt:lpstr>Pharmacology in Practice Exercise #1</vt:lpstr>
      <vt:lpstr>Cholinergic Drugs—Uses</vt:lpstr>
      <vt:lpstr>Cholinergic Drugs—Adverse Reactions</vt:lpstr>
      <vt:lpstr>Cholinergic Drugs—Contraindications</vt:lpstr>
      <vt:lpstr>Cholinergic Drugs—Precautions</vt:lpstr>
      <vt:lpstr>Cholinergic Drugs—Interactions</vt:lpstr>
      <vt:lpstr>Nursing Process—Client Receiving a Cholinergic Drug #1</vt:lpstr>
      <vt:lpstr>Nursing Process—Client Receiving a Cholinergic Drug #2</vt:lpstr>
      <vt:lpstr>Nursing Process—Client Receiving a Cholinergic Drug #3</vt:lpstr>
      <vt:lpstr>Nursing Process—Client Receiving a Cholinergic Drug #4</vt:lpstr>
      <vt:lpstr>Pharmacology in Practice Exercise #2</vt:lpstr>
      <vt:lpstr>Nursing Process—Client Receiving a Cholinergic Drug #5</vt:lpstr>
      <vt:lpstr>Nursing Process—Client Receiving a Cholinergic Drug #6</vt:lpstr>
      <vt:lpstr>Nursing Process—Client Receiving a Cholinergic Drug #7</vt:lpstr>
      <vt:lpstr>Nursing Process—Client Receiving a Cholinergic Drug #8</vt:lpstr>
      <vt:lpstr>Nursing Process—Client Receiving a Cholinergic Drug #9</vt:lpstr>
      <vt:lpstr>Nursing Process—Client Receiving a Cholinergic Drug #10</vt:lpstr>
      <vt:lpstr>Nursing Process—Client Receiving a Cholinergic Drug #11</vt:lpstr>
      <vt:lpstr>Nursing Process—Client Receiving a Cholinergic Drug #12</vt:lpstr>
      <vt:lpstr>Pharmacology in Practice Exercise #3</vt:lpstr>
      <vt:lpstr>Nursing Process—Client Receiving a Cholinergic Drug #13</vt:lpstr>
      <vt:lpstr>Nursing Process—Client Receiving a Cholinergic Drug #14</vt:lpstr>
      <vt:lpstr>Nursing Process—Client Receiving a Cholinergic Drug</vt:lpstr>
      <vt:lpstr>Turn and Talk—Case Study #1</vt:lpstr>
      <vt:lpstr>Turn and Talk—Case Study #2</vt:lpstr>
    </vt:vector>
  </TitlesOfParts>
  <Company>LWW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25 Cholinergic Drugs</dc:title>
  <dc:creator>doug smock</dc:creator>
  <cp:lastModifiedBy>Paula Reeves</cp:lastModifiedBy>
  <cp:revision>479</cp:revision>
  <dcterms:created xsi:type="dcterms:W3CDTF">2014-03-13T13:46:35Z</dcterms:created>
  <dcterms:modified xsi:type="dcterms:W3CDTF">2024-09-19T01:26:27Z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0x0101001D98385B5E2AC949AF11150DD84F6C37</vt:lpwstr>
  </property>
</Properties>
</file>